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Nunito"/>
      <p:regular r:id="rId49"/>
      <p:bold r:id="rId50"/>
      <p:italic r:id="rId51"/>
      <p:boldItalic r:id="rId52"/>
    </p:embeddedFont>
    <p:embeddedFont>
      <p:font typeface="Maven Pro"/>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italic.fntdata"/><Relationship Id="rId50" Type="http://schemas.openxmlformats.org/officeDocument/2006/relationships/font" Target="fonts/Nunito-bold.fntdata"/><Relationship Id="rId53" Type="http://schemas.openxmlformats.org/officeDocument/2006/relationships/font" Target="fonts/MavenPro-regular.fntdata"/><Relationship Id="rId52"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MavenPro-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6d9cd2d6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6d9cd2d6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Jasper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6e4a5dc6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6e4a5dc6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6d9cd2d6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6d9cd2d6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8fd3bec69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8fd3bec69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6d9cd2d6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6d9cd2d6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Jasper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6d9cd2d6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6d9cd2d6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Jasper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6d9cd2d6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6d9cd2d6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 and Jason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90c915a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90c915a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90c915ae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90c915a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6d9cd2d6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6d9cd2d6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6e4a5dc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6e4a5dc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8fd3bec69_3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8fd3bec69_3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6d9cd2d6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56d9cd2d6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6e4d81c4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6e4d81c4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8fd3bec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fd3bec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8fd3bec6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8fd3bec6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58fd3bec69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8fd3bec69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58fd3bec69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58fd3bec69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Baiyu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8fd3bec69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8fd3bec69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8fd3bec69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8fd3bec69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90c915ae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90c915ae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6e4a5dc6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6e4a5dc6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We started at the initial idea, then we pivoted from a simple consumer based product to a product that can be sold to businesses to watch and analyze their internet as well. This is useful because it gives the businesses ideas on how they should market to their consumer base, and watch and protect their wifi network.</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90c915ae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90c915ae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90c915ae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90c915a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90c915ae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90c915ae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90c915ae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90c915ae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590c915ae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90c915ae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g590c915ae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90c915ae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590c915ae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90c915ae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90c915ae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90c915ae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90c915ae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90c915ae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590c915ae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90c915ae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6e4a5dc6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6e4a5dc6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Jasper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90c915ae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90c915a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590c915ae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590c915ae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90c915ae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90c915ae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90c915ae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90c915ae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6e4a5dc6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6e4a5dc6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90c915ae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90c915ae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90c915a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90c915a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6d9cd2d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6d9cd2d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8fd3bec6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8fd3bec6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Robert...don’t have to talk long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2" name="Shape 142"/>
        <p:cNvGrpSpPr/>
        <p:nvPr/>
      </p:nvGrpSpPr>
      <p:grpSpPr>
        <a:xfrm>
          <a:off x="0" y="0"/>
          <a:ext cx="0" cy="0"/>
          <a:chOff x="0" y="0"/>
          <a:chExt cx="0" cy="0"/>
        </a:xfrm>
      </p:grpSpPr>
      <p:grpSp>
        <p:nvGrpSpPr>
          <p:cNvPr id="143" name="Google Shape;143;p11"/>
          <p:cNvGrpSpPr/>
          <p:nvPr/>
        </p:nvGrpSpPr>
        <p:grpSpPr>
          <a:xfrm>
            <a:off x="52" y="4099200"/>
            <a:ext cx="9144036" cy="1044300"/>
            <a:chOff x="52" y="4099200"/>
            <a:chExt cx="9144036" cy="1044300"/>
          </a:xfrm>
        </p:grpSpPr>
        <p:grpSp>
          <p:nvGrpSpPr>
            <p:cNvPr id="144" name="Google Shape;144;p11"/>
            <p:cNvGrpSpPr/>
            <p:nvPr/>
          </p:nvGrpSpPr>
          <p:grpSpPr>
            <a:xfrm>
              <a:off x="52" y="4309200"/>
              <a:ext cx="231622" cy="834300"/>
              <a:chOff x="2688737" y="4301380"/>
              <a:chExt cx="231900" cy="834300"/>
            </a:xfrm>
          </p:grpSpPr>
          <p:sp>
            <p:nvSpPr>
              <p:cNvPr id="145" name="Google Shape;14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1"/>
            <p:cNvGrpSpPr/>
            <p:nvPr/>
          </p:nvGrpSpPr>
          <p:grpSpPr>
            <a:xfrm>
              <a:off x="371406" y="4099200"/>
              <a:ext cx="231622" cy="1044300"/>
              <a:chOff x="2688737" y="4091380"/>
              <a:chExt cx="231900" cy="1044300"/>
            </a:xfrm>
          </p:grpSpPr>
          <p:sp>
            <p:nvSpPr>
              <p:cNvPr id="150" name="Google Shape;15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1"/>
            <p:cNvGrpSpPr/>
            <p:nvPr/>
          </p:nvGrpSpPr>
          <p:grpSpPr>
            <a:xfrm>
              <a:off x="742761" y="4309200"/>
              <a:ext cx="231622" cy="834300"/>
              <a:chOff x="2688737" y="4301380"/>
              <a:chExt cx="231900" cy="834300"/>
            </a:xfrm>
          </p:grpSpPr>
          <p:sp>
            <p:nvSpPr>
              <p:cNvPr id="156" name="Google Shape;156;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1"/>
            <p:cNvGrpSpPr/>
            <p:nvPr/>
          </p:nvGrpSpPr>
          <p:grpSpPr>
            <a:xfrm>
              <a:off x="1114115" y="4518900"/>
              <a:ext cx="231622" cy="624600"/>
              <a:chOff x="2688737" y="4511080"/>
              <a:chExt cx="231900" cy="624600"/>
            </a:xfrm>
          </p:grpSpPr>
          <p:sp>
            <p:nvSpPr>
              <p:cNvPr id="161" name="Google Shape;161;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1"/>
            <p:cNvGrpSpPr/>
            <p:nvPr/>
          </p:nvGrpSpPr>
          <p:grpSpPr>
            <a:xfrm>
              <a:off x="1856753" y="4099200"/>
              <a:ext cx="231600" cy="1044300"/>
              <a:chOff x="1856753" y="4099200"/>
              <a:chExt cx="231600" cy="1044300"/>
            </a:xfrm>
          </p:grpSpPr>
          <p:sp>
            <p:nvSpPr>
              <p:cNvPr id="165" name="Google Shape;165;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1"/>
            <p:cNvGrpSpPr/>
            <p:nvPr/>
          </p:nvGrpSpPr>
          <p:grpSpPr>
            <a:xfrm>
              <a:off x="2228107" y="4309200"/>
              <a:ext cx="231600" cy="834300"/>
              <a:chOff x="2228107" y="4309200"/>
              <a:chExt cx="231600" cy="834300"/>
            </a:xfrm>
          </p:grpSpPr>
          <p:sp>
            <p:nvSpPr>
              <p:cNvPr id="171" name="Google Shape;171;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1"/>
            <p:cNvGrpSpPr/>
            <p:nvPr/>
          </p:nvGrpSpPr>
          <p:grpSpPr>
            <a:xfrm>
              <a:off x="2599462" y="4518900"/>
              <a:ext cx="231600" cy="624600"/>
              <a:chOff x="2599462" y="4518900"/>
              <a:chExt cx="231600" cy="624600"/>
            </a:xfrm>
          </p:grpSpPr>
          <p:sp>
            <p:nvSpPr>
              <p:cNvPr id="176" name="Google Shape;176;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1"/>
            <p:cNvGrpSpPr/>
            <p:nvPr/>
          </p:nvGrpSpPr>
          <p:grpSpPr>
            <a:xfrm>
              <a:off x="3342171" y="4099200"/>
              <a:ext cx="231600" cy="1044300"/>
              <a:chOff x="3342171" y="4099200"/>
              <a:chExt cx="231600" cy="1044300"/>
            </a:xfrm>
          </p:grpSpPr>
          <p:sp>
            <p:nvSpPr>
              <p:cNvPr id="180" name="Google Shape;180;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11"/>
            <p:cNvGrpSpPr/>
            <p:nvPr/>
          </p:nvGrpSpPr>
          <p:grpSpPr>
            <a:xfrm>
              <a:off x="3713525" y="4309200"/>
              <a:ext cx="231600" cy="834300"/>
              <a:chOff x="3713525" y="4309200"/>
              <a:chExt cx="231600" cy="834300"/>
            </a:xfrm>
          </p:grpSpPr>
          <p:sp>
            <p:nvSpPr>
              <p:cNvPr id="186" name="Google Shape;186;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11"/>
            <p:cNvGrpSpPr/>
            <p:nvPr/>
          </p:nvGrpSpPr>
          <p:grpSpPr>
            <a:xfrm>
              <a:off x="1485398" y="4309200"/>
              <a:ext cx="231600" cy="834300"/>
              <a:chOff x="1485398" y="4309200"/>
              <a:chExt cx="231600" cy="834300"/>
            </a:xfrm>
          </p:grpSpPr>
          <p:sp>
            <p:nvSpPr>
              <p:cNvPr id="191" name="Google Shape;191;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11"/>
            <p:cNvGrpSpPr/>
            <p:nvPr/>
          </p:nvGrpSpPr>
          <p:grpSpPr>
            <a:xfrm>
              <a:off x="4084879" y="4518900"/>
              <a:ext cx="231600" cy="624600"/>
              <a:chOff x="4084879" y="4518900"/>
              <a:chExt cx="231600" cy="624600"/>
            </a:xfrm>
          </p:grpSpPr>
          <p:sp>
            <p:nvSpPr>
              <p:cNvPr id="196" name="Google Shape;196;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11"/>
            <p:cNvGrpSpPr/>
            <p:nvPr/>
          </p:nvGrpSpPr>
          <p:grpSpPr>
            <a:xfrm>
              <a:off x="2970816" y="4309200"/>
              <a:ext cx="231600" cy="834300"/>
              <a:chOff x="2970816" y="4309200"/>
              <a:chExt cx="231600" cy="834300"/>
            </a:xfrm>
          </p:grpSpPr>
          <p:sp>
            <p:nvSpPr>
              <p:cNvPr id="200" name="Google Shape;200;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11"/>
            <p:cNvGrpSpPr/>
            <p:nvPr/>
          </p:nvGrpSpPr>
          <p:grpSpPr>
            <a:xfrm>
              <a:off x="4456234" y="4309200"/>
              <a:ext cx="231600" cy="834300"/>
              <a:chOff x="4456234" y="4309200"/>
              <a:chExt cx="231600" cy="834300"/>
            </a:xfrm>
          </p:grpSpPr>
          <p:sp>
            <p:nvSpPr>
              <p:cNvPr id="205" name="Google Shape;205;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1"/>
            <p:cNvGrpSpPr/>
            <p:nvPr/>
          </p:nvGrpSpPr>
          <p:grpSpPr>
            <a:xfrm>
              <a:off x="4827588" y="4099200"/>
              <a:ext cx="231600" cy="1044300"/>
              <a:chOff x="4827588" y="4099200"/>
              <a:chExt cx="231600" cy="1044300"/>
            </a:xfrm>
          </p:grpSpPr>
          <p:sp>
            <p:nvSpPr>
              <p:cNvPr id="210" name="Google Shape;210;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1"/>
            <p:cNvGrpSpPr/>
            <p:nvPr/>
          </p:nvGrpSpPr>
          <p:grpSpPr>
            <a:xfrm>
              <a:off x="5198943" y="4309200"/>
              <a:ext cx="231600" cy="834300"/>
              <a:chOff x="5198943" y="4309200"/>
              <a:chExt cx="231600" cy="834300"/>
            </a:xfrm>
          </p:grpSpPr>
          <p:sp>
            <p:nvSpPr>
              <p:cNvPr id="216" name="Google Shape;216;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11"/>
            <p:cNvGrpSpPr/>
            <p:nvPr/>
          </p:nvGrpSpPr>
          <p:grpSpPr>
            <a:xfrm>
              <a:off x="5570297" y="4518900"/>
              <a:ext cx="231600" cy="624600"/>
              <a:chOff x="5570297" y="4518900"/>
              <a:chExt cx="231600" cy="624600"/>
            </a:xfrm>
          </p:grpSpPr>
          <p:sp>
            <p:nvSpPr>
              <p:cNvPr id="221" name="Google Shape;221;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11"/>
            <p:cNvGrpSpPr/>
            <p:nvPr/>
          </p:nvGrpSpPr>
          <p:grpSpPr>
            <a:xfrm>
              <a:off x="5941652" y="4309200"/>
              <a:ext cx="231600" cy="834300"/>
              <a:chOff x="5941652" y="4309200"/>
              <a:chExt cx="231600" cy="834300"/>
            </a:xfrm>
          </p:grpSpPr>
          <p:sp>
            <p:nvSpPr>
              <p:cNvPr id="225" name="Google Shape;225;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11"/>
            <p:cNvGrpSpPr/>
            <p:nvPr/>
          </p:nvGrpSpPr>
          <p:grpSpPr>
            <a:xfrm>
              <a:off x="6313006" y="4099200"/>
              <a:ext cx="231600" cy="1044300"/>
              <a:chOff x="6313006" y="4099200"/>
              <a:chExt cx="231600" cy="1044300"/>
            </a:xfrm>
          </p:grpSpPr>
          <p:sp>
            <p:nvSpPr>
              <p:cNvPr id="230" name="Google Shape;230;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11"/>
            <p:cNvGrpSpPr/>
            <p:nvPr/>
          </p:nvGrpSpPr>
          <p:grpSpPr>
            <a:xfrm>
              <a:off x="6684361" y="4309200"/>
              <a:ext cx="231600" cy="834300"/>
              <a:chOff x="6684361" y="4309200"/>
              <a:chExt cx="231600" cy="834300"/>
            </a:xfrm>
          </p:grpSpPr>
          <p:sp>
            <p:nvSpPr>
              <p:cNvPr id="236" name="Google Shape;236;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11"/>
            <p:cNvGrpSpPr/>
            <p:nvPr/>
          </p:nvGrpSpPr>
          <p:grpSpPr>
            <a:xfrm>
              <a:off x="7055715" y="4518900"/>
              <a:ext cx="231600" cy="624600"/>
              <a:chOff x="7055715" y="4518900"/>
              <a:chExt cx="231600" cy="624600"/>
            </a:xfrm>
          </p:grpSpPr>
          <p:sp>
            <p:nvSpPr>
              <p:cNvPr id="241" name="Google Shape;241;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1"/>
            <p:cNvGrpSpPr/>
            <p:nvPr/>
          </p:nvGrpSpPr>
          <p:grpSpPr>
            <a:xfrm>
              <a:off x="7798424" y="4099200"/>
              <a:ext cx="231600" cy="1044300"/>
              <a:chOff x="7798424" y="4099200"/>
              <a:chExt cx="231600" cy="1044300"/>
            </a:xfrm>
          </p:grpSpPr>
          <p:sp>
            <p:nvSpPr>
              <p:cNvPr id="245" name="Google Shape;245;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1"/>
            <p:cNvGrpSpPr/>
            <p:nvPr/>
          </p:nvGrpSpPr>
          <p:grpSpPr>
            <a:xfrm>
              <a:off x="8169779" y="4309200"/>
              <a:ext cx="231600" cy="834300"/>
              <a:chOff x="8169779" y="4309200"/>
              <a:chExt cx="231600" cy="834300"/>
            </a:xfrm>
          </p:grpSpPr>
          <p:sp>
            <p:nvSpPr>
              <p:cNvPr id="251" name="Google Shape;251;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11"/>
            <p:cNvGrpSpPr/>
            <p:nvPr/>
          </p:nvGrpSpPr>
          <p:grpSpPr>
            <a:xfrm>
              <a:off x="7427070" y="4309200"/>
              <a:ext cx="231600" cy="834300"/>
              <a:chOff x="7427070" y="4309200"/>
              <a:chExt cx="231600" cy="834300"/>
            </a:xfrm>
          </p:grpSpPr>
          <p:sp>
            <p:nvSpPr>
              <p:cNvPr id="256" name="Google Shape;256;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1"/>
            <p:cNvGrpSpPr/>
            <p:nvPr/>
          </p:nvGrpSpPr>
          <p:grpSpPr>
            <a:xfrm>
              <a:off x="8541133" y="4518900"/>
              <a:ext cx="231600" cy="624600"/>
              <a:chOff x="8541133" y="4518900"/>
              <a:chExt cx="231600" cy="624600"/>
            </a:xfrm>
          </p:grpSpPr>
          <p:sp>
            <p:nvSpPr>
              <p:cNvPr id="261" name="Google Shape;261;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1"/>
            <p:cNvGrpSpPr/>
            <p:nvPr/>
          </p:nvGrpSpPr>
          <p:grpSpPr>
            <a:xfrm>
              <a:off x="8912488" y="4309200"/>
              <a:ext cx="231600" cy="834300"/>
              <a:chOff x="8912488" y="4309200"/>
              <a:chExt cx="231600" cy="834300"/>
            </a:xfrm>
          </p:grpSpPr>
          <p:sp>
            <p:nvSpPr>
              <p:cNvPr id="265" name="Google Shape;265;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70" name="Google Shape;270;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1" name="Google Shape;271;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2" name="Shape 272"/>
        <p:cNvGrpSpPr/>
        <p:nvPr/>
      </p:nvGrpSpPr>
      <p:grpSpPr>
        <a:xfrm>
          <a:off x="0" y="0"/>
          <a:ext cx="0" cy="0"/>
          <a:chOff x="0" y="0"/>
          <a:chExt cx="0" cy="0"/>
        </a:xfrm>
      </p:grpSpPr>
      <p:sp>
        <p:nvSpPr>
          <p:cNvPr id="273" name="Google Shape;273;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sp>
        <p:nvSpPr>
          <p:cNvPr id="85" name="Google Shape;85;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 name="Google Shape;86;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grpSp>
        <p:nvGrpSpPr>
          <p:cNvPr id="87" name="Google Shape;87;p4"/>
          <p:cNvGrpSpPr/>
          <p:nvPr/>
        </p:nvGrpSpPr>
        <p:grpSpPr>
          <a:xfrm>
            <a:off x="625966" y="299376"/>
            <a:ext cx="999312" cy="999312"/>
            <a:chOff x="348199" y="179450"/>
            <a:chExt cx="1116300" cy="1116300"/>
          </a:xfrm>
        </p:grpSpPr>
        <p:sp>
          <p:nvSpPr>
            <p:cNvPr id="88" name="Google Shape;88;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4"/>
          <p:cNvPicPr preferRelativeResize="0"/>
          <p:nvPr/>
        </p:nvPicPr>
        <p:blipFill>
          <a:blip r:embed="rId2">
            <a:alphaModFix/>
          </a:blip>
          <a:stretch>
            <a:fillRect/>
          </a:stretch>
        </p:blipFill>
        <p:spPr>
          <a:xfrm>
            <a:off x="7508625" y="3508127"/>
            <a:ext cx="1635374" cy="1635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2" name="Shape 92"/>
        <p:cNvGrpSpPr/>
        <p:nvPr/>
      </p:nvGrpSpPr>
      <p:grpSpPr>
        <a:xfrm>
          <a:off x="0" y="0"/>
          <a:ext cx="0" cy="0"/>
          <a:chOff x="0" y="0"/>
          <a:chExt cx="0" cy="0"/>
        </a:xfrm>
      </p:grpSpPr>
      <p:grpSp>
        <p:nvGrpSpPr>
          <p:cNvPr id="93" name="Google Shape;93;p5"/>
          <p:cNvGrpSpPr/>
          <p:nvPr/>
        </p:nvGrpSpPr>
        <p:grpSpPr>
          <a:xfrm>
            <a:off x="625966" y="299376"/>
            <a:ext cx="999312" cy="999312"/>
            <a:chOff x="348199" y="179450"/>
            <a:chExt cx="1116300" cy="1116300"/>
          </a:xfrm>
        </p:grpSpPr>
        <p:sp>
          <p:nvSpPr>
            <p:cNvPr id="94" name="Google Shape;94;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9" name="Google Shape;99;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0" name="Shape 100"/>
        <p:cNvGrpSpPr/>
        <p:nvPr/>
      </p:nvGrpSpPr>
      <p:grpSpPr>
        <a:xfrm>
          <a:off x="0" y="0"/>
          <a:ext cx="0" cy="0"/>
          <a:chOff x="0" y="0"/>
          <a:chExt cx="0" cy="0"/>
        </a:xfrm>
      </p:grpSpPr>
      <p:grpSp>
        <p:nvGrpSpPr>
          <p:cNvPr id="101" name="Google Shape;101;p6"/>
          <p:cNvGrpSpPr/>
          <p:nvPr/>
        </p:nvGrpSpPr>
        <p:grpSpPr>
          <a:xfrm>
            <a:off x="625966" y="299376"/>
            <a:ext cx="999312" cy="999312"/>
            <a:chOff x="348199" y="179450"/>
            <a:chExt cx="1116300" cy="1116300"/>
          </a:xfrm>
        </p:grpSpPr>
        <p:sp>
          <p:nvSpPr>
            <p:cNvPr id="102" name="Google Shape;102;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5" name="Google Shape;105;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6" name="Shape 106"/>
        <p:cNvGrpSpPr/>
        <p:nvPr/>
      </p:nvGrpSpPr>
      <p:grpSpPr>
        <a:xfrm>
          <a:off x="0" y="0"/>
          <a:ext cx="0" cy="0"/>
          <a:chOff x="0" y="0"/>
          <a:chExt cx="0" cy="0"/>
        </a:xfrm>
      </p:grpSpPr>
      <p:grpSp>
        <p:nvGrpSpPr>
          <p:cNvPr id="107" name="Google Shape;107;p7"/>
          <p:cNvGrpSpPr/>
          <p:nvPr/>
        </p:nvGrpSpPr>
        <p:grpSpPr>
          <a:xfrm>
            <a:off x="625966" y="299376"/>
            <a:ext cx="999312" cy="999312"/>
            <a:chOff x="348199" y="179450"/>
            <a:chExt cx="1116300" cy="1116300"/>
          </a:xfrm>
        </p:grpSpPr>
        <p:sp>
          <p:nvSpPr>
            <p:cNvPr id="108" name="Google Shape;108;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1" name="Google Shape;111;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3" name="Shape 113"/>
        <p:cNvGrpSpPr/>
        <p:nvPr/>
      </p:nvGrpSpPr>
      <p:grpSpPr>
        <a:xfrm>
          <a:off x="0" y="0"/>
          <a:ext cx="0" cy="0"/>
          <a:chOff x="0" y="0"/>
          <a:chExt cx="0" cy="0"/>
        </a:xfrm>
      </p:grpSpPr>
      <p:grpSp>
        <p:nvGrpSpPr>
          <p:cNvPr id="114" name="Google Shape;114;p8"/>
          <p:cNvGrpSpPr/>
          <p:nvPr/>
        </p:nvGrpSpPr>
        <p:grpSpPr>
          <a:xfrm>
            <a:off x="6866714" y="1306"/>
            <a:ext cx="2267451" cy="2601690"/>
            <a:chOff x="6790514" y="1306"/>
            <a:chExt cx="2267451" cy="2601690"/>
          </a:xfrm>
        </p:grpSpPr>
        <p:grpSp>
          <p:nvGrpSpPr>
            <p:cNvPr id="115" name="Google Shape;115;p8"/>
            <p:cNvGrpSpPr/>
            <p:nvPr/>
          </p:nvGrpSpPr>
          <p:grpSpPr>
            <a:xfrm>
              <a:off x="7067465" y="1306"/>
              <a:ext cx="1990500" cy="1990200"/>
              <a:chOff x="7067465" y="1306"/>
              <a:chExt cx="1990500" cy="1990200"/>
            </a:xfrm>
          </p:grpSpPr>
          <p:sp>
            <p:nvSpPr>
              <p:cNvPr id="116" name="Google Shape;116;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8"/>
            <p:cNvGrpSpPr/>
            <p:nvPr/>
          </p:nvGrpSpPr>
          <p:grpSpPr>
            <a:xfrm>
              <a:off x="8207126" y="1807996"/>
              <a:ext cx="795000" cy="795000"/>
              <a:chOff x="8207126" y="1807996"/>
              <a:chExt cx="795000" cy="795000"/>
            </a:xfrm>
          </p:grpSpPr>
          <p:sp>
            <p:nvSpPr>
              <p:cNvPr id="120" name="Google Shape;120;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 name="Google Shape;123;p8"/>
            <p:cNvGrpSpPr/>
            <p:nvPr/>
          </p:nvGrpSpPr>
          <p:grpSpPr>
            <a:xfrm>
              <a:off x="6790514" y="118857"/>
              <a:ext cx="548700" cy="548700"/>
              <a:chOff x="6790514" y="118857"/>
              <a:chExt cx="548700" cy="548700"/>
            </a:xfrm>
          </p:grpSpPr>
          <p:sp>
            <p:nvSpPr>
              <p:cNvPr id="124" name="Google Shape;124;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 name="Google Shape;126;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7" name="Google Shape;127;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8" name="Shape 128"/>
        <p:cNvGrpSpPr/>
        <p:nvPr/>
      </p:nvGrpSpPr>
      <p:grpSpPr>
        <a:xfrm>
          <a:off x="0" y="0"/>
          <a:ext cx="0" cy="0"/>
          <a:chOff x="0" y="0"/>
          <a:chExt cx="0" cy="0"/>
        </a:xfrm>
      </p:grpSpPr>
      <p:grpSp>
        <p:nvGrpSpPr>
          <p:cNvPr id="129" name="Google Shape;129;p9"/>
          <p:cNvGrpSpPr/>
          <p:nvPr/>
        </p:nvGrpSpPr>
        <p:grpSpPr>
          <a:xfrm>
            <a:off x="625966" y="299376"/>
            <a:ext cx="999312" cy="999312"/>
            <a:chOff x="348199" y="179450"/>
            <a:chExt cx="1116300" cy="1116300"/>
          </a:xfrm>
        </p:grpSpPr>
        <p:sp>
          <p:nvSpPr>
            <p:cNvPr id="130" name="Google Shape;130;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 name="Google Shape;133;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4" name="Google Shape;134;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6" name="Shape 136"/>
        <p:cNvGrpSpPr/>
        <p:nvPr/>
      </p:nvGrpSpPr>
      <p:grpSpPr>
        <a:xfrm>
          <a:off x="0" y="0"/>
          <a:ext cx="0" cy="0"/>
          <a:chOff x="0" y="0"/>
          <a:chExt cx="0" cy="0"/>
        </a:xfrm>
      </p:grpSpPr>
      <p:grpSp>
        <p:nvGrpSpPr>
          <p:cNvPr id="137" name="Google Shape;137;p10"/>
          <p:cNvGrpSpPr/>
          <p:nvPr/>
        </p:nvGrpSpPr>
        <p:grpSpPr>
          <a:xfrm>
            <a:off x="713373" y="3847119"/>
            <a:ext cx="825392" cy="825392"/>
            <a:chOff x="348199" y="179450"/>
            <a:chExt cx="1116300" cy="1116300"/>
          </a:xfrm>
        </p:grpSpPr>
        <p:sp>
          <p:nvSpPr>
            <p:cNvPr id="138" name="Google Shape;138;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1" name="Google Shape;141;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2.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51.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4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drive.google.com/file/d/1elWpvjvix92khdjjod-miI6OmV4t4AF5/view" TargetMode="Externa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hyperlink" Target="http://www.youtube.com/watch?v=KazLMQN3E84" TargetMode="External"/><Relationship Id="rId5"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ifiology.copesystems.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mrncciew.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 Id="rId4" Type="http://schemas.openxmlformats.org/officeDocument/2006/relationships/image" Target="../media/image28.png"/><Relationship Id="rId5"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www.youtube.com/watch?v=bzkRVzciAZg" TargetMode="External"/><Relationship Id="rId4" Type="http://schemas.openxmlformats.org/officeDocument/2006/relationships/image" Target="../media/image4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20" Type="http://schemas.openxmlformats.org/officeDocument/2006/relationships/image" Target="../media/image10.png"/><Relationship Id="rId11" Type="http://schemas.openxmlformats.org/officeDocument/2006/relationships/image" Target="../media/image3.png"/><Relationship Id="rId22" Type="http://schemas.openxmlformats.org/officeDocument/2006/relationships/image" Target="../media/image31.png"/><Relationship Id="rId10" Type="http://schemas.openxmlformats.org/officeDocument/2006/relationships/image" Target="../media/image8.png"/><Relationship Id="rId21" Type="http://schemas.openxmlformats.org/officeDocument/2006/relationships/image" Target="../media/image7.png"/><Relationship Id="rId13" Type="http://schemas.openxmlformats.org/officeDocument/2006/relationships/image" Target="../media/image5.png"/><Relationship Id="rId12" Type="http://schemas.openxmlformats.org/officeDocument/2006/relationships/image" Target="../media/image53.png"/><Relationship Id="rId23"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20.png"/><Relationship Id="rId15" Type="http://schemas.openxmlformats.org/officeDocument/2006/relationships/image" Target="../media/image14.png"/><Relationship Id="rId14" Type="http://schemas.openxmlformats.org/officeDocument/2006/relationships/image" Target="../media/image4.png"/><Relationship Id="rId17" Type="http://schemas.openxmlformats.org/officeDocument/2006/relationships/image" Target="../media/image12.png"/><Relationship Id="rId16" Type="http://schemas.openxmlformats.org/officeDocument/2006/relationships/image" Target="../media/image18.png"/><Relationship Id="rId5" Type="http://schemas.openxmlformats.org/officeDocument/2006/relationships/image" Target="../media/image2.png"/><Relationship Id="rId19" Type="http://schemas.openxmlformats.org/officeDocument/2006/relationships/image" Target="../media/image13.png"/><Relationship Id="rId6" Type="http://schemas.openxmlformats.org/officeDocument/2006/relationships/image" Target="../media/image9.png"/><Relationship Id="rId18" Type="http://schemas.openxmlformats.org/officeDocument/2006/relationships/image" Target="../media/image11.png"/><Relationship Id="rId7" Type="http://schemas.openxmlformats.org/officeDocument/2006/relationships/image" Target="../media/image15.jpg"/><Relationship Id="rId8"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13"/>
          <p:cNvSpPr txBox="1"/>
          <p:nvPr>
            <p:ph type="ctrTitle"/>
          </p:nvPr>
        </p:nvSpPr>
        <p:spPr>
          <a:xfrm>
            <a:off x="549100" y="1613825"/>
            <a:ext cx="45303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6000"/>
              <a:t>WIFIOLOGY</a:t>
            </a:r>
            <a:endParaRPr b="1" sz="6000"/>
          </a:p>
        </p:txBody>
      </p:sp>
      <p:sp>
        <p:nvSpPr>
          <p:cNvPr id="279" name="Google Shape;279;p13"/>
          <p:cNvSpPr txBox="1"/>
          <p:nvPr>
            <p:ph idx="1" type="subTitle"/>
          </p:nvPr>
        </p:nvSpPr>
        <p:spPr>
          <a:xfrm>
            <a:off x="549150" y="3596300"/>
            <a:ext cx="4530300" cy="9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Illuminate The Current State Of Wireless Connectivity In Order To Inform And Optimize Users’ Networking Experience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6" name="Google Shape;356;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Coordination is challenging</a:t>
            </a:r>
            <a:endParaRPr/>
          </a:p>
          <a:p>
            <a:pPr indent="-311150" lvl="0" marL="457200" rtl="0" algn="l">
              <a:lnSpc>
                <a:spcPct val="150000"/>
              </a:lnSpc>
              <a:spcBef>
                <a:spcPts val="0"/>
              </a:spcBef>
              <a:spcAft>
                <a:spcPts val="0"/>
              </a:spcAft>
              <a:buSzPts val="1300"/>
              <a:buChar char="●"/>
            </a:pPr>
            <a:r>
              <a:rPr lang="en"/>
              <a:t>Hard to keep up with scope</a:t>
            </a:r>
            <a:endParaRPr/>
          </a:p>
          <a:p>
            <a:pPr indent="-311150" lvl="0" marL="457200" rtl="0" algn="l">
              <a:lnSpc>
                <a:spcPct val="150000"/>
              </a:lnSpc>
              <a:spcBef>
                <a:spcPts val="0"/>
              </a:spcBef>
              <a:spcAft>
                <a:spcPts val="0"/>
              </a:spcAft>
              <a:buSzPts val="1300"/>
              <a:buChar char="●"/>
            </a:pPr>
            <a:r>
              <a:rPr lang="en"/>
              <a:t>Hard to keep up with changes in requirements</a:t>
            </a:r>
            <a:endParaRPr/>
          </a:p>
          <a:p>
            <a:pPr indent="-311150" lvl="0" marL="457200" rtl="0" algn="l">
              <a:lnSpc>
                <a:spcPct val="150000"/>
              </a:lnSpc>
              <a:spcBef>
                <a:spcPts val="0"/>
              </a:spcBef>
              <a:spcAft>
                <a:spcPts val="0"/>
              </a:spcAft>
              <a:buSzPts val="1300"/>
              <a:buChar char="●"/>
            </a:pPr>
            <a:r>
              <a:rPr lang="en"/>
              <a:t>Cards become </a:t>
            </a:r>
            <a:r>
              <a:rPr lang="en"/>
              <a:t>deprecated</a:t>
            </a:r>
            <a:r>
              <a:rPr lang="en"/>
              <a:t> as feature requirements changed</a:t>
            </a:r>
            <a:endParaRPr/>
          </a:p>
          <a:p>
            <a:pPr indent="-311150" lvl="0" marL="457200" rtl="0" algn="l">
              <a:lnSpc>
                <a:spcPct val="150000"/>
              </a:lnSpc>
              <a:spcBef>
                <a:spcPts val="0"/>
              </a:spcBef>
              <a:spcAft>
                <a:spcPts val="0"/>
              </a:spcAft>
              <a:buSzPts val="1300"/>
              <a:buChar char="●"/>
            </a:pPr>
            <a:r>
              <a:rPr lang="en"/>
              <a:t>Process is new to most team members</a:t>
            </a:r>
            <a:endParaRPr/>
          </a:p>
          <a:p>
            <a:pPr indent="0" lvl="0" marL="457200" rtl="0" algn="l">
              <a:spcBef>
                <a:spcPts val="1600"/>
              </a:spcBef>
              <a:spcAft>
                <a:spcPts val="1600"/>
              </a:spcAft>
              <a:buNone/>
            </a:pPr>
            <a:r>
              <a:t/>
            </a:r>
            <a:endParaRPr/>
          </a:p>
        </p:txBody>
      </p:sp>
      <p:pic>
        <p:nvPicPr>
          <p:cNvPr id="357" name="Google Shape;357;p22"/>
          <p:cNvPicPr preferRelativeResize="0"/>
          <p:nvPr/>
        </p:nvPicPr>
        <p:blipFill>
          <a:blip r:embed="rId3">
            <a:alphaModFix/>
          </a:blip>
          <a:stretch>
            <a:fillRect/>
          </a:stretch>
        </p:blipFill>
        <p:spPr>
          <a:xfrm>
            <a:off x="1303801" y="817574"/>
            <a:ext cx="1629725" cy="500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Groupme</a:t>
            </a:r>
            <a:endParaRPr/>
          </a:p>
        </p:txBody>
      </p:sp>
      <p:sp>
        <p:nvSpPr>
          <p:cNvPr id="363" name="Google Shape;363;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Overall rating: 3 stars for being useful + 1 star for not being slack </a:t>
            </a:r>
            <a:endParaRPr/>
          </a:p>
          <a:p>
            <a:pPr indent="-298450" lvl="1" marL="914400" rtl="0" algn="l">
              <a:lnSpc>
                <a:spcPct val="150000"/>
              </a:lnSpc>
              <a:spcBef>
                <a:spcPts val="0"/>
              </a:spcBef>
              <a:spcAft>
                <a:spcPts val="0"/>
              </a:spcAft>
              <a:buSzPts val="1100"/>
              <a:buChar char="○"/>
            </a:pPr>
            <a:r>
              <a:rPr lang="en"/>
              <a:t>It’s a step up from SMS group messaging</a:t>
            </a:r>
            <a:endParaRPr/>
          </a:p>
          <a:p>
            <a:pPr indent="-298450" lvl="1" marL="914400" rtl="0" algn="l">
              <a:lnSpc>
                <a:spcPct val="150000"/>
              </a:lnSpc>
              <a:spcBef>
                <a:spcPts val="0"/>
              </a:spcBef>
              <a:spcAft>
                <a:spcPts val="0"/>
              </a:spcAft>
              <a:buSzPts val="1100"/>
              <a:buChar char="○"/>
            </a:pPr>
            <a:r>
              <a:rPr lang="en"/>
              <a:t>Can’t create group DMs or unhide message threads</a:t>
            </a:r>
            <a:endParaRPr/>
          </a:p>
          <a:p>
            <a:pPr indent="-298450" lvl="1" marL="914400" rtl="0" algn="l">
              <a:lnSpc>
                <a:spcPct val="150000"/>
              </a:lnSpc>
              <a:spcBef>
                <a:spcPts val="0"/>
              </a:spcBef>
              <a:spcAft>
                <a:spcPts val="0"/>
              </a:spcAft>
              <a:buSzPts val="1100"/>
              <a:buChar char="○"/>
            </a:pPr>
            <a:r>
              <a:rPr lang="en"/>
              <a:t>Webhhooks, Yay!</a:t>
            </a:r>
            <a:endParaRPr/>
          </a:p>
          <a:p>
            <a:pPr indent="-298450" lvl="2" marL="1371600" rtl="0" algn="l">
              <a:lnSpc>
                <a:spcPct val="150000"/>
              </a:lnSpc>
              <a:spcBef>
                <a:spcPts val="0"/>
              </a:spcBef>
              <a:spcAft>
                <a:spcPts val="0"/>
              </a:spcAft>
              <a:buSzPts val="1100"/>
              <a:buChar char="■"/>
            </a:pPr>
            <a:r>
              <a:rPr lang="en"/>
              <a:t>Used IFTTT to ping group anytime theres a pull request on github</a:t>
            </a:r>
            <a:endParaRPr/>
          </a:p>
          <a:p>
            <a:pPr indent="0" lvl="0" marL="457200" rtl="0" algn="l">
              <a:lnSpc>
                <a:spcPct val="150000"/>
              </a:lnSpc>
              <a:spcBef>
                <a:spcPts val="1600"/>
              </a:spcBef>
              <a:spcAft>
                <a:spcPts val="0"/>
              </a:spcAft>
              <a:buNone/>
            </a:pPr>
            <a:r>
              <a:t/>
            </a:r>
            <a:endParaRPr/>
          </a:p>
          <a:p>
            <a:pPr indent="0" lvl="0" marL="914400" rtl="0" algn="l">
              <a:lnSpc>
                <a:spcPct val="150000"/>
              </a:lnSpc>
              <a:spcBef>
                <a:spcPts val="1600"/>
              </a:spcBef>
              <a:spcAft>
                <a:spcPts val="0"/>
              </a:spcAft>
              <a:buNone/>
            </a:pPr>
            <a:r>
              <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64" name="Google Shape;364;p23"/>
          <p:cNvPicPr preferRelativeResize="0"/>
          <p:nvPr/>
        </p:nvPicPr>
        <p:blipFill>
          <a:blip r:embed="rId3">
            <a:alphaModFix/>
          </a:blip>
          <a:stretch>
            <a:fillRect/>
          </a:stretch>
        </p:blipFill>
        <p:spPr>
          <a:xfrm>
            <a:off x="3055075" y="788900"/>
            <a:ext cx="1298749" cy="618651"/>
          </a:xfrm>
          <a:prstGeom prst="rect">
            <a:avLst/>
          </a:prstGeom>
          <a:noFill/>
          <a:ln>
            <a:noFill/>
          </a:ln>
        </p:spPr>
      </p:pic>
      <p:pic>
        <p:nvPicPr>
          <p:cNvPr id="365" name="Google Shape;365;p23"/>
          <p:cNvPicPr preferRelativeResize="0"/>
          <p:nvPr/>
        </p:nvPicPr>
        <p:blipFill>
          <a:blip r:embed="rId4">
            <a:alphaModFix/>
          </a:blip>
          <a:stretch>
            <a:fillRect/>
          </a:stretch>
        </p:blipFill>
        <p:spPr>
          <a:xfrm>
            <a:off x="6389304" y="712125"/>
            <a:ext cx="618626" cy="618650"/>
          </a:xfrm>
          <a:prstGeom prst="rect">
            <a:avLst/>
          </a:prstGeom>
          <a:noFill/>
          <a:ln>
            <a:noFill/>
          </a:ln>
        </p:spPr>
      </p:pic>
      <p:pic>
        <p:nvPicPr>
          <p:cNvPr id="366" name="Google Shape;366;p23"/>
          <p:cNvPicPr preferRelativeResize="0"/>
          <p:nvPr/>
        </p:nvPicPr>
        <p:blipFill>
          <a:blip r:embed="rId4">
            <a:alphaModFix/>
          </a:blip>
          <a:stretch>
            <a:fillRect/>
          </a:stretch>
        </p:blipFill>
        <p:spPr>
          <a:xfrm>
            <a:off x="5666429" y="712125"/>
            <a:ext cx="618626" cy="618650"/>
          </a:xfrm>
          <a:prstGeom prst="rect">
            <a:avLst/>
          </a:prstGeom>
          <a:noFill/>
          <a:ln>
            <a:noFill/>
          </a:ln>
        </p:spPr>
      </p:pic>
      <p:pic>
        <p:nvPicPr>
          <p:cNvPr id="367" name="Google Shape;367;p23"/>
          <p:cNvPicPr preferRelativeResize="0"/>
          <p:nvPr/>
        </p:nvPicPr>
        <p:blipFill>
          <a:blip r:embed="rId4">
            <a:alphaModFix/>
          </a:blip>
          <a:stretch>
            <a:fillRect/>
          </a:stretch>
        </p:blipFill>
        <p:spPr>
          <a:xfrm>
            <a:off x="5047804" y="712125"/>
            <a:ext cx="618626" cy="618650"/>
          </a:xfrm>
          <a:prstGeom prst="rect">
            <a:avLst/>
          </a:prstGeom>
          <a:noFill/>
          <a:ln>
            <a:noFill/>
          </a:ln>
        </p:spPr>
      </p:pic>
      <p:pic>
        <p:nvPicPr>
          <p:cNvPr id="368" name="Google Shape;368;p23"/>
          <p:cNvPicPr preferRelativeResize="0"/>
          <p:nvPr/>
        </p:nvPicPr>
        <p:blipFill>
          <a:blip r:embed="rId4">
            <a:alphaModFix/>
          </a:blip>
          <a:stretch>
            <a:fillRect/>
          </a:stretch>
        </p:blipFill>
        <p:spPr>
          <a:xfrm>
            <a:off x="4353829" y="712125"/>
            <a:ext cx="618626" cy="61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4" name="Google Shape;374;p2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Overall rating: 2 Banana Peels out of a possible 5 stars</a:t>
            </a:r>
            <a:endParaRPr/>
          </a:p>
          <a:p>
            <a:pPr indent="-311150" lvl="0" marL="457200" rtl="0" algn="l">
              <a:lnSpc>
                <a:spcPct val="150000"/>
              </a:lnSpc>
              <a:spcBef>
                <a:spcPts val="0"/>
              </a:spcBef>
              <a:spcAft>
                <a:spcPts val="0"/>
              </a:spcAft>
              <a:buSzPts val="1300"/>
              <a:buChar char="●"/>
            </a:pPr>
            <a:r>
              <a:rPr lang="en"/>
              <a:t>JS itself has gone through many evolutions</a:t>
            </a:r>
            <a:endParaRPr/>
          </a:p>
          <a:p>
            <a:pPr indent="-298450" lvl="1" marL="914400" rtl="0" algn="l">
              <a:lnSpc>
                <a:spcPct val="150000"/>
              </a:lnSpc>
              <a:spcBef>
                <a:spcPts val="0"/>
              </a:spcBef>
              <a:spcAft>
                <a:spcPts val="0"/>
              </a:spcAft>
              <a:buSzPts val="1100"/>
              <a:buChar char="○"/>
            </a:pPr>
            <a:r>
              <a:rPr lang="en"/>
              <a:t>Easy to find bad examples online</a:t>
            </a:r>
            <a:endParaRPr/>
          </a:p>
          <a:p>
            <a:pPr indent="-298450" lvl="1" marL="914400" rtl="0" algn="l">
              <a:lnSpc>
                <a:spcPct val="150000"/>
              </a:lnSpc>
              <a:spcBef>
                <a:spcPts val="0"/>
              </a:spcBef>
              <a:spcAft>
                <a:spcPts val="0"/>
              </a:spcAft>
              <a:buSzPts val="1100"/>
              <a:buChar char="○"/>
            </a:pPr>
            <a:r>
              <a:rPr lang="en"/>
              <a:t>Without prior knowledge of current best practices hard to know correct answer</a:t>
            </a:r>
            <a:endParaRPr/>
          </a:p>
          <a:p>
            <a:pPr indent="-311150" lvl="0" marL="457200" rtl="0" algn="l">
              <a:lnSpc>
                <a:spcPct val="150000"/>
              </a:lnSpc>
              <a:spcBef>
                <a:spcPts val="0"/>
              </a:spcBef>
              <a:spcAft>
                <a:spcPts val="0"/>
              </a:spcAft>
              <a:buSzPts val="1300"/>
              <a:buChar char="●"/>
            </a:pPr>
            <a:r>
              <a:rPr lang="en"/>
              <a:t>Unfamiliar programming paradigm</a:t>
            </a:r>
            <a:endParaRPr/>
          </a:p>
          <a:p>
            <a:pPr indent="-298450" lvl="1" marL="914400" rtl="0" algn="l">
              <a:lnSpc>
                <a:spcPct val="150000"/>
              </a:lnSpc>
              <a:spcBef>
                <a:spcPts val="0"/>
              </a:spcBef>
              <a:spcAft>
                <a:spcPts val="0"/>
              </a:spcAft>
              <a:buSzPts val="1100"/>
              <a:buChar char="○"/>
            </a:pPr>
            <a:r>
              <a:rPr lang="en" sz="1300"/>
              <a:t>Promises, callbacks and Async awaits are foreign to most students at this level</a:t>
            </a:r>
            <a:endParaRPr/>
          </a:p>
          <a:p>
            <a:pPr indent="-311150" lvl="0" marL="457200" rtl="0" algn="l">
              <a:lnSpc>
                <a:spcPct val="150000"/>
              </a:lnSpc>
              <a:spcBef>
                <a:spcPts val="0"/>
              </a:spcBef>
              <a:spcAft>
                <a:spcPts val="0"/>
              </a:spcAft>
              <a:buSzPts val="1300"/>
              <a:buChar char="●"/>
            </a:pPr>
            <a:r>
              <a:rPr lang="en"/>
              <a:t>More difficult to learn than it first appeared</a:t>
            </a:r>
            <a:endParaRPr/>
          </a:p>
          <a:p>
            <a:pPr indent="0" lvl="0" marL="0" marR="0" rtl="0" algn="l">
              <a:lnSpc>
                <a:spcPct val="150000"/>
              </a:lnSpc>
              <a:spcBef>
                <a:spcPts val="1600"/>
              </a:spcBef>
              <a:spcAft>
                <a:spcPts val="1600"/>
              </a:spcAft>
              <a:buNone/>
            </a:pPr>
            <a:r>
              <a:t/>
            </a:r>
            <a:endParaRPr/>
          </a:p>
        </p:txBody>
      </p:sp>
      <p:pic>
        <p:nvPicPr>
          <p:cNvPr id="375" name="Google Shape;375;p24"/>
          <p:cNvPicPr preferRelativeResize="0"/>
          <p:nvPr/>
        </p:nvPicPr>
        <p:blipFill>
          <a:blip r:embed="rId3">
            <a:alphaModFix/>
          </a:blip>
          <a:stretch>
            <a:fillRect/>
          </a:stretch>
        </p:blipFill>
        <p:spPr>
          <a:xfrm>
            <a:off x="6086738" y="470275"/>
            <a:ext cx="1544811" cy="999300"/>
          </a:xfrm>
          <a:prstGeom prst="rect">
            <a:avLst/>
          </a:prstGeom>
          <a:noFill/>
          <a:ln>
            <a:noFill/>
          </a:ln>
        </p:spPr>
      </p:pic>
      <p:pic>
        <p:nvPicPr>
          <p:cNvPr id="376" name="Google Shape;376;p24"/>
          <p:cNvPicPr preferRelativeResize="0"/>
          <p:nvPr/>
        </p:nvPicPr>
        <p:blipFill>
          <a:blip r:embed="rId3">
            <a:alphaModFix/>
          </a:blip>
          <a:stretch>
            <a:fillRect/>
          </a:stretch>
        </p:blipFill>
        <p:spPr>
          <a:xfrm>
            <a:off x="4220638" y="470275"/>
            <a:ext cx="1544811" cy="999300"/>
          </a:xfrm>
          <a:prstGeom prst="rect">
            <a:avLst/>
          </a:prstGeom>
          <a:noFill/>
          <a:ln>
            <a:noFill/>
          </a:ln>
        </p:spPr>
      </p:pic>
      <p:pic>
        <p:nvPicPr>
          <p:cNvPr id="377" name="Google Shape;377;p24"/>
          <p:cNvPicPr preferRelativeResize="0"/>
          <p:nvPr/>
        </p:nvPicPr>
        <p:blipFill>
          <a:blip r:embed="rId4">
            <a:alphaModFix/>
          </a:blip>
          <a:stretch>
            <a:fillRect/>
          </a:stretch>
        </p:blipFill>
        <p:spPr>
          <a:xfrm>
            <a:off x="1522876" y="392175"/>
            <a:ext cx="1869300" cy="93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25"/>
          <p:cNvSpPr txBox="1"/>
          <p:nvPr>
            <p:ph type="title"/>
          </p:nvPr>
        </p:nvSpPr>
        <p:spPr>
          <a:xfrm>
            <a:off x="2413750" y="831650"/>
            <a:ext cx="50958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Ramnode</a:t>
            </a:r>
            <a:endParaRPr/>
          </a:p>
        </p:txBody>
      </p:sp>
      <p:sp>
        <p:nvSpPr>
          <p:cNvPr id="383" name="Google Shape;383;p25"/>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Inexpensive virtual machines, good performance</a:t>
            </a:r>
            <a:endParaRPr/>
          </a:p>
          <a:p>
            <a:pPr indent="-311150" lvl="0" marL="457200" rtl="0" algn="l">
              <a:spcBef>
                <a:spcPts val="0"/>
              </a:spcBef>
              <a:spcAft>
                <a:spcPts val="0"/>
              </a:spcAft>
              <a:buSzPts val="1300"/>
              <a:buChar char="●"/>
            </a:pPr>
            <a:r>
              <a:rPr lang="en"/>
              <a:t>Just a VM</a:t>
            </a:r>
            <a:endParaRPr/>
          </a:p>
          <a:p>
            <a:pPr indent="-311150" lvl="0" marL="457200" rtl="0" algn="l">
              <a:spcBef>
                <a:spcPts val="0"/>
              </a:spcBef>
              <a:spcAft>
                <a:spcPts val="0"/>
              </a:spcAft>
              <a:buSzPts val="1300"/>
              <a:buChar char="●"/>
            </a:pPr>
            <a:r>
              <a:rPr lang="en"/>
              <a:t>Need to know how to provision a VM (securely) for a node app</a:t>
            </a:r>
            <a:endParaRPr/>
          </a:p>
        </p:txBody>
      </p:sp>
      <p:pic>
        <p:nvPicPr>
          <p:cNvPr id="384" name="Google Shape;384;p25"/>
          <p:cNvPicPr preferRelativeResize="0"/>
          <p:nvPr/>
        </p:nvPicPr>
        <p:blipFill>
          <a:blip r:embed="rId3">
            <a:alphaModFix/>
          </a:blip>
          <a:stretch>
            <a:fillRect/>
          </a:stretch>
        </p:blipFill>
        <p:spPr>
          <a:xfrm>
            <a:off x="1199025" y="515513"/>
            <a:ext cx="1165425" cy="1165425"/>
          </a:xfrm>
          <a:prstGeom prst="rect">
            <a:avLst/>
          </a:prstGeom>
          <a:noFill/>
          <a:ln>
            <a:noFill/>
          </a:ln>
        </p:spPr>
      </p:pic>
      <p:pic>
        <p:nvPicPr>
          <p:cNvPr id="385" name="Google Shape;385;p25"/>
          <p:cNvPicPr preferRelativeResize="0"/>
          <p:nvPr/>
        </p:nvPicPr>
        <p:blipFill>
          <a:blip r:embed="rId4">
            <a:alphaModFix/>
          </a:blip>
          <a:stretch>
            <a:fillRect/>
          </a:stretch>
        </p:blipFill>
        <p:spPr>
          <a:xfrm>
            <a:off x="4262691" y="875075"/>
            <a:ext cx="618626" cy="618650"/>
          </a:xfrm>
          <a:prstGeom prst="rect">
            <a:avLst/>
          </a:prstGeom>
          <a:noFill/>
          <a:ln>
            <a:noFill/>
          </a:ln>
        </p:spPr>
      </p:pic>
      <p:pic>
        <p:nvPicPr>
          <p:cNvPr id="386" name="Google Shape;386;p25"/>
          <p:cNvPicPr preferRelativeResize="0"/>
          <p:nvPr/>
        </p:nvPicPr>
        <p:blipFill>
          <a:blip r:embed="rId4">
            <a:alphaModFix/>
          </a:blip>
          <a:stretch>
            <a:fillRect/>
          </a:stretch>
        </p:blipFill>
        <p:spPr>
          <a:xfrm>
            <a:off x="4881329" y="875075"/>
            <a:ext cx="618626" cy="618650"/>
          </a:xfrm>
          <a:prstGeom prst="rect">
            <a:avLst/>
          </a:prstGeom>
          <a:noFill/>
          <a:ln>
            <a:noFill/>
          </a:ln>
        </p:spPr>
      </p:pic>
      <p:pic>
        <p:nvPicPr>
          <p:cNvPr id="387" name="Google Shape;387;p25"/>
          <p:cNvPicPr preferRelativeResize="0"/>
          <p:nvPr/>
        </p:nvPicPr>
        <p:blipFill>
          <a:blip r:embed="rId4">
            <a:alphaModFix/>
          </a:blip>
          <a:stretch>
            <a:fillRect/>
          </a:stretch>
        </p:blipFill>
        <p:spPr>
          <a:xfrm>
            <a:off x="5547879" y="875087"/>
            <a:ext cx="618626" cy="618650"/>
          </a:xfrm>
          <a:prstGeom prst="rect">
            <a:avLst/>
          </a:prstGeom>
          <a:noFill/>
          <a:ln>
            <a:noFill/>
          </a:ln>
        </p:spPr>
      </p:pic>
      <p:pic>
        <p:nvPicPr>
          <p:cNvPr id="388" name="Google Shape;388;p25"/>
          <p:cNvPicPr preferRelativeResize="0"/>
          <p:nvPr/>
        </p:nvPicPr>
        <p:blipFill>
          <a:blip r:embed="rId4">
            <a:alphaModFix/>
          </a:blip>
          <a:stretch>
            <a:fillRect/>
          </a:stretch>
        </p:blipFill>
        <p:spPr>
          <a:xfrm>
            <a:off x="6214429" y="875075"/>
            <a:ext cx="618626" cy="618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lkf</a:t>
            </a:r>
            <a:endParaRPr/>
          </a:p>
        </p:txBody>
      </p:sp>
      <p:sp>
        <p:nvSpPr>
          <p:cNvPr id="394" name="Google Shape;394;p2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Overall rating, 3 out of 5 stars plus an avacado fella</a:t>
            </a:r>
            <a:endParaRPr/>
          </a:p>
          <a:p>
            <a:pPr indent="-311150" lvl="0" marL="457200" rtl="0" algn="l">
              <a:spcBef>
                <a:spcPts val="0"/>
              </a:spcBef>
              <a:spcAft>
                <a:spcPts val="0"/>
              </a:spcAft>
              <a:buSzPts val="1300"/>
              <a:buChar char="●"/>
            </a:pPr>
            <a:r>
              <a:rPr lang="en"/>
              <a:t>Slight learning curve but relatively easy to manage</a:t>
            </a:r>
            <a:endParaRPr/>
          </a:p>
          <a:p>
            <a:pPr indent="-298450" lvl="1" marL="914400" rtl="0" algn="l">
              <a:spcBef>
                <a:spcPts val="0"/>
              </a:spcBef>
              <a:spcAft>
                <a:spcPts val="0"/>
              </a:spcAft>
              <a:buSzPts val="1100"/>
              <a:buChar char="○"/>
            </a:pPr>
            <a:r>
              <a:rPr lang="en"/>
              <a:t>Gitflow workflow mode</a:t>
            </a:r>
            <a:endParaRPr/>
          </a:p>
          <a:p>
            <a:pPr indent="-298450" lvl="1" marL="914400" rtl="0" algn="l">
              <a:spcBef>
                <a:spcPts val="0"/>
              </a:spcBef>
              <a:spcAft>
                <a:spcPts val="0"/>
              </a:spcAft>
              <a:buSzPts val="1100"/>
              <a:buChar char="○"/>
            </a:pPr>
            <a:r>
              <a:rPr lang="en"/>
              <a:t>Compartmentalization of code</a:t>
            </a:r>
            <a:endParaRPr/>
          </a:p>
          <a:p>
            <a:pPr indent="-298450" lvl="2" marL="1371600" rtl="0" algn="l">
              <a:spcBef>
                <a:spcPts val="0"/>
              </a:spcBef>
              <a:spcAft>
                <a:spcPts val="0"/>
              </a:spcAft>
              <a:buSzPts val="1100"/>
              <a:buChar char="■"/>
            </a:pPr>
            <a:r>
              <a:rPr lang="en"/>
              <a:t> team members working on different files to avoid merge conflicts</a:t>
            </a:r>
            <a:endParaRPr/>
          </a:p>
          <a:p>
            <a:pPr indent="-298450" lvl="1" marL="914400" rtl="0" algn="l">
              <a:spcBef>
                <a:spcPts val="0"/>
              </a:spcBef>
              <a:spcAft>
                <a:spcPts val="0"/>
              </a:spcAft>
              <a:buSzPts val="1100"/>
              <a:buChar char="○"/>
            </a:pPr>
            <a:r>
              <a:rPr lang="en"/>
              <a:t>We used tags like pros :)</a:t>
            </a:r>
            <a:endParaRPr/>
          </a:p>
          <a:p>
            <a:pPr indent="0" lvl="0" marL="914400" rtl="0" algn="l">
              <a:spcBef>
                <a:spcPts val="1600"/>
              </a:spcBef>
              <a:spcAft>
                <a:spcPts val="1600"/>
              </a:spcAft>
              <a:buNone/>
            </a:pPr>
            <a:r>
              <a:t/>
            </a:r>
            <a:endParaRPr/>
          </a:p>
        </p:txBody>
      </p:sp>
      <p:pic>
        <p:nvPicPr>
          <p:cNvPr id="395" name="Google Shape;395;p26"/>
          <p:cNvPicPr preferRelativeResize="0"/>
          <p:nvPr/>
        </p:nvPicPr>
        <p:blipFill>
          <a:blip r:embed="rId3">
            <a:alphaModFix/>
          </a:blip>
          <a:stretch>
            <a:fillRect/>
          </a:stretch>
        </p:blipFill>
        <p:spPr>
          <a:xfrm>
            <a:off x="1303798" y="675350"/>
            <a:ext cx="845725" cy="845750"/>
          </a:xfrm>
          <a:prstGeom prst="rect">
            <a:avLst/>
          </a:prstGeom>
          <a:noFill/>
          <a:ln>
            <a:noFill/>
          </a:ln>
        </p:spPr>
      </p:pic>
      <p:pic>
        <p:nvPicPr>
          <p:cNvPr id="396" name="Google Shape;396;p26"/>
          <p:cNvPicPr preferRelativeResize="0"/>
          <p:nvPr/>
        </p:nvPicPr>
        <p:blipFill>
          <a:blip r:embed="rId4">
            <a:alphaModFix/>
          </a:blip>
          <a:stretch>
            <a:fillRect/>
          </a:stretch>
        </p:blipFill>
        <p:spPr>
          <a:xfrm>
            <a:off x="3301354" y="788900"/>
            <a:ext cx="618626" cy="618650"/>
          </a:xfrm>
          <a:prstGeom prst="rect">
            <a:avLst/>
          </a:prstGeom>
          <a:noFill/>
          <a:ln>
            <a:noFill/>
          </a:ln>
        </p:spPr>
      </p:pic>
      <p:pic>
        <p:nvPicPr>
          <p:cNvPr id="397" name="Google Shape;397;p26"/>
          <p:cNvPicPr preferRelativeResize="0"/>
          <p:nvPr/>
        </p:nvPicPr>
        <p:blipFill>
          <a:blip r:embed="rId4">
            <a:alphaModFix/>
          </a:blip>
          <a:stretch>
            <a:fillRect/>
          </a:stretch>
        </p:blipFill>
        <p:spPr>
          <a:xfrm>
            <a:off x="4718154" y="848175"/>
            <a:ext cx="618626" cy="618650"/>
          </a:xfrm>
          <a:prstGeom prst="rect">
            <a:avLst/>
          </a:prstGeom>
          <a:noFill/>
          <a:ln>
            <a:noFill/>
          </a:ln>
        </p:spPr>
      </p:pic>
      <p:pic>
        <p:nvPicPr>
          <p:cNvPr id="398" name="Google Shape;398;p26"/>
          <p:cNvPicPr preferRelativeResize="0"/>
          <p:nvPr/>
        </p:nvPicPr>
        <p:blipFill>
          <a:blip r:embed="rId4">
            <a:alphaModFix/>
          </a:blip>
          <a:stretch>
            <a:fillRect/>
          </a:stretch>
        </p:blipFill>
        <p:spPr>
          <a:xfrm>
            <a:off x="4009754" y="788900"/>
            <a:ext cx="618626" cy="618650"/>
          </a:xfrm>
          <a:prstGeom prst="rect">
            <a:avLst/>
          </a:prstGeom>
          <a:noFill/>
          <a:ln>
            <a:noFill/>
          </a:ln>
        </p:spPr>
      </p:pic>
      <p:pic>
        <p:nvPicPr>
          <p:cNvPr id="399" name="Google Shape;399;p26"/>
          <p:cNvPicPr preferRelativeResize="0"/>
          <p:nvPr/>
        </p:nvPicPr>
        <p:blipFill>
          <a:blip r:embed="rId5">
            <a:alphaModFix/>
          </a:blip>
          <a:stretch>
            <a:fillRect/>
          </a:stretch>
        </p:blipFill>
        <p:spPr>
          <a:xfrm>
            <a:off x="5475682" y="734625"/>
            <a:ext cx="747092" cy="845750"/>
          </a:xfrm>
          <a:prstGeom prst="rect">
            <a:avLst/>
          </a:prstGeom>
          <a:noFill/>
          <a:ln>
            <a:noFill/>
          </a:ln>
        </p:spPr>
      </p:pic>
      <p:pic>
        <p:nvPicPr>
          <p:cNvPr id="400" name="Google Shape;400;p26"/>
          <p:cNvPicPr preferRelativeResize="0"/>
          <p:nvPr/>
        </p:nvPicPr>
        <p:blipFill>
          <a:blip r:embed="rId6">
            <a:alphaModFix/>
          </a:blip>
          <a:stretch>
            <a:fillRect/>
          </a:stretch>
        </p:blipFill>
        <p:spPr>
          <a:xfrm>
            <a:off x="2111325" y="3536195"/>
            <a:ext cx="3662451" cy="1176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6" name="Google Shape;406;p27"/>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Overall rating: 2 stars</a:t>
            </a:r>
            <a:endParaRPr/>
          </a:p>
          <a:p>
            <a:pPr indent="-311150" lvl="0" marL="457200" rtl="0" algn="l">
              <a:lnSpc>
                <a:spcPct val="150000"/>
              </a:lnSpc>
              <a:spcBef>
                <a:spcPts val="0"/>
              </a:spcBef>
              <a:spcAft>
                <a:spcPts val="0"/>
              </a:spcAft>
              <a:buSzPts val="1300"/>
              <a:buChar char="●"/>
            </a:pPr>
            <a:r>
              <a:rPr lang="en"/>
              <a:t>Easy to get set up and running</a:t>
            </a:r>
            <a:endParaRPr/>
          </a:p>
          <a:p>
            <a:pPr indent="-311150" lvl="0" marL="457200" rtl="0" algn="l">
              <a:lnSpc>
                <a:spcPct val="150000"/>
              </a:lnSpc>
              <a:spcBef>
                <a:spcPts val="0"/>
              </a:spcBef>
              <a:spcAft>
                <a:spcPts val="0"/>
              </a:spcAft>
              <a:buSzPts val="1300"/>
              <a:buChar char="●"/>
            </a:pPr>
            <a:r>
              <a:rPr lang="en"/>
              <a:t>Nice CI tools, automatic build process and github integration</a:t>
            </a:r>
            <a:endParaRPr/>
          </a:p>
          <a:p>
            <a:pPr indent="-311150" lvl="0" marL="457200" rtl="0" algn="l">
              <a:lnSpc>
                <a:spcPct val="150000"/>
              </a:lnSpc>
              <a:spcBef>
                <a:spcPts val="0"/>
              </a:spcBef>
              <a:spcAft>
                <a:spcPts val="0"/>
              </a:spcAft>
              <a:buSzPts val="1300"/>
              <a:buChar char="●"/>
            </a:pPr>
            <a:r>
              <a:rPr lang="en"/>
              <a:t>Free tier is way too limited for the size of our DB</a:t>
            </a:r>
            <a:endParaRPr/>
          </a:p>
          <a:p>
            <a:pPr indent="-311150" lvl="0" marL="457200" rtl="0" algn="l">
              <a:lnSpc>
                <a:spcPct val="150000"/>
              </a:lnSpc>
              <a:spcBef>
                <a:spcPts val="0"/>
              </a:spcBef>
              <a:spcAft>
                <a:spcPts val="0"/>
              </a:spcAft>
              <a:buSzPts val="1300"/>
              <a:buChar char="●"/>
            </a:pPr>
            <a:r>
              <a:rPr lang="en"/>
              <a:t>Billing is deliberately opaque -&gt; paid tier not ideal either</a:t>
            </a:r>
            <a:endParaRPr/>
          </a:p>
          <a:p>
            <a:pPr indent="-298450" lvl="1" marL="914400" rtl="0" algn="l">
              <a:lnSpc>
                <a:spcPct val="150000"/>
              </a:lnSpc>
              <a:spcBef>
                <a:spcPts val="0"/>
              </a:spcBef>
              <a:spcAft>
                <a:spcPts val="0"/>
              </a:spcAft>
              <a:buSzPts val="1100"/>
              <a:buChar char="○"/>
            </a:pPr>
            <a:r>
              <a:rPr lang="en"/>
              <a:t>Could cost a company a lot of money if a dev’s were spinning up side projects on heroku at company expense. (an actual problem)</a:t>
            </a:r>
            <a:endParaRPr/>
          </a:p>
          <a:p>
            <a:pPr indent="-298450" lvl="1" marL="914400" rtl="0" algn="l">
              <a:lnSpc>
                <a:spcPct val="150000"/>
              </a:lnSpc>
              <a:spcBef>
                <a:spcPts val="0"/>
              </a:spcBef>
              <a:spcAft>
                <a:spcPts val="0"/>
              </a:spcAft>
              <a:buSzPts val="1100"/>
              <a:buChar char="○"/>
            </a:pPr>
            <a:r>
              <a:rPr lang="en"/>
              <a:t>Could cost a hobby developer a lot if their app suddenly scales -&gt; upside is that Heroku could in theory handle that scaling</a:t>
            </a:r>
            <a:endParaRPr/>
          </a:p>
          <a:p>
            <a:pPr indent="-311150" lvl="0" marL="457200" rtl="0" algn="l">
              <a:lnSpc>
                <a:spcPct val="150000"/>
              </a:lnSpc>
              <a:spcBef>
                <a:spcPts val="0"/>
              </a:spcBef>
              <a:spcAft>
                <a:spcPts val="0"/>
              </a:spcAft>
              <a:buSzPts val="1300"/>
              <a:buChar char="●"/>
            </a:pPr>
            <a:r>
              <a:rPr lang="en"/>
              <a:t>UX is pure Bait &amp; Switch</a:t>
            </a:r>
            <a:endParaRPr/>
          </a:p>
          <a:p>
            <a:pPr indent="-311150" lvl="0" marL="457200" rtl="0" algn="l">
              <a:lnSpc>
                <a:spcPct val="150000"/>
              </a:lnSpc>
              <a:spcBef>
                <a:spcPts val="0"/>
              </a:spcBef>
              <a:spcAft>
                <a:spcPts val="0"/>
              </a:spcAft>
              <a:buSzPts val="1300"/>
              <a:buChar char="●"/>
            </a:pPr>
            <a:r>
              <a:rPr lang="en"/>
              <a:t>Monitoring and profiling </a:t>
            </a:r>
            <a:endParaRPr/>
          </a:p>
          <a:p>
            <a:pPr indent="0" lvl="0" marL="457200" rtl="0" algn="l">
              <a:spcBef>
                <a:spcPts val="1600"/>
              </a:spcBef>
              <a:spcAft>
                <a:spcPts val="1600"/>
              </a:spcAft>
              <a:buNone/>
            </a:pPr>
            <a:r>
              <a:t/>
            </a:r>
            <a:endParaRPr/>
          </a:p>
        </p:txBody>
      </p:sp>
      <p:pic>
        <p:nvPicPr>
          <p:cNvPr id="407" name="Google Shape;407;p27"/>
          <p:cNvPicPr preferRelativeResize="0"/>
          <p:nvPr/>
        </p:nvPicPr>
        <p:blipFill>
          <a:blip r:embed="rId3">
            <a:alphaModFix/>
          </a:blip>
          <a:stretch>
            <a:fillRect/>
          </a:stretch>
        </p:blipFill>
        <p:spPr>
          <a:xfrm>
            <a:off x="1303800" y="787550"/>
            <a:ext cx="1864050" cy="621350"/>
          </a:xfrm>
          <a:prstGeom prst="rect">
            <a:avLst/>
          </a:prstGeom>
          <a:noFill/>
          <a:ln>
            <a:noFill/>
          </a:ln>
        </p:spPr>
      </p:pic>
      <p:pic>
        <p:nvPicPr>
          <p:cNvPr id="408" name="Google Shape;408;p27"/>
          <p:cNvPicPr preferRelativeResize="0"/>
          <p:nvPr/>
        </p:nvPicPr>
        <p:blipFill>
          <a:blip r:embed="rId4">
            <a:alphaModFix/>
          </a:blip>
          <a:stretch>
            <a:fillRect/>
          </a:stretch>
        </p:blipFill>
        <p:spPr>
          <a:xfrm>
            <a:off x="3301354" y="788900"/>
            <a:ext cx="618626" cy="618650"/>
          </a:xfrm>
          <a:prstGeom prst="rect">
            <a:avLst/>
          </a:prstGeom>
          <a:noFill/>
          <a:ln>
            <a:noFill/>
          </a:ln>
        </p:spPr>
      </p:pic>
      <p:pic>
        <p:nvPicPr>
          <p:cNvPr id="409" name="Google Shape;409;p27"/>
          <p:cNvPicPr preferRelativeResize="0"/>
          <p:nvPr/>
        </p:nvPicPr>
        <p:blipFill>
          <a:blip r:embed="rId4">
            <a:alphaModFix/>
          </a:blip>
          <a:stretch>
            <a:fillRect/>
          </a:stretch>
        </p:blipFill>
        <p:spPr>
          <a:xfrm>
            <a:off x="3919979" y="788900"/>
            <a:ext cx="618626" cy="61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5" name="Google Shape;415;p28"/>
          <p:cNvSpPr txBox="1"/>
          <p:nvPr>
            <p:ph idx="1" type="body"/>
          </p:nvPr>
        </p:nvSpPr>
        <p:spPr>
          <a:xfrm>
            <a:off x="1303800" y="1597875"/>
            <a:ext cx="7030500" cy="2933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Overall rating 4 out 5 ‘</a:t>
            </a:r>
            <a:r>
              <a:rPr b="1" lang="en"/>
              <a:t>SELECT *</a:t>
            </a:r>
            <a:r>
              <a:rPr lang="en"/>
              <a:t> s</a:t>
            </a:r>
            <a:endParaRPr/>
          </a:p>
          <a:p>
            <a:pPr indent="-311150" lvl="0" marL="457200" rtl="0" algn="l">
              <a:lnSpc>
                <a:spcPct val="150000"/>
              </a:lnSpc>
              <a:spcBef>
                <a:spcPts val="0"/>
              </a:spcBef>
              <a:spcAft>
                <a:spcPts val="0"/>
              </a:spcAft>
              <a:buSzPts val="1300"/>
              <a:buChar char="●"/>
            </a:pPr>
            <a:r>
              <a:rPr lang="en"/>
              <a:t>Excellent combination of traditional SQL + document DB features (like JSONB)</a:t>
            </a:r>
            <a:endParaRPr/>
          </a:p>
          <a:p>
            <a:pPr indent="-311150" lvl="0" marL="457200" rtl="0" algn="l">
              <a:lnSpc>
                <a:spcPct val="150000"/>
              </a:lnSpc>
              <a:spcBef>
                <a:spcPts val="0"/>
              </a:spcBef>
              <a:spcAft>
                <a:spcPts val="0"/>
              </a:spcAft>
              <a:buSzPts val="1300"/>
              <a:buChar char="●"/>
            </a:pPr>
            <a:r>
              <a:rPr lang="en"/>
              <a:t>Migrations are easy (transactional DDL)</a:t>
            </a:r>
            <a:endParaRPr/>
          </a:p>
          <a:p>
            <a:pPr indent="-311150" lvl="0" marL="457200" rtl="0" algn="l">
              <a:lnSpc>
                <a:spcPct val="150000"/>
              </a:lnSpc>
              <a:spcBef>
                <a:spcPts val="0"/>
              </a:spcBef>
              <a:spcAft>
                <a:spcPts val="0"/>
              </a:spcAft>
              <a:buSzPts val="1300"/>
              <a:buChar char="●"/>
            </a:pPr>
            <a:r>
              <a:rPr lang="en"/>
              <a:t>Easy integration with Heroku</a:t>
            </a:r>
            <a:endParaRPr/>
          </a:p>
          <a:p>
            <a:pPr indent="-311150" lvl="0" marL="457200" rtl="0" algn="l">
              <a:lnSpc>
                <a:spcPct val="150000"/>
              </a:lnSpc>
              <a:spcBef>
                <a:spcPts val="0"/>
              </a:spcBef>
              <a:spcAft>
                <a:spcPts val="0"/>
              </a:spcAft>
              <a:buSzPts val="1300"/>
              <a:buChar char="●"/>
            </a:pPr>
            <a:r>
              <a:rPr lang="en"/>
              <a:t>Using plpqsql is only ok - hard to debug but makes queries look nice</a:t>
            </a:r>
            <a:endParaRPr/>
          </a:p>
          <a:p>
            <a:pPr indent="0" lvl="0" marL="457200" rtl="0" algn="l">
              <a:lnSpc>
                <a:spcPct val="150000"/>
              </a:lnSpc>
              <a:spcBef>
                <a:spcPts val="1600"/>
              </a:spcBef>
              <a:spcAft>
                <a:spcPts val="0"/>
              </a:spcAft>
              <a:buNone/>
            </a:pPr>
            <a:r>
              <a:t/>
            </a:r>
            <a:endParaRPr/>
          </a:p>
          <a:p>
            <a:pPr indent="0" lvl="0" marL="0" rtl="0" algn="l">
              <a:lnSpc>
                <a:spcPct val="150000"/>
              </a:lnSpc>
              <a:spcBef>
                <a:spcPts val="1600"/>
              </a:spcBef>
              <a:spcAft>
                <a:spcPts val="0"/>
              </a:spcAft>
              <a:buNone/>
            </a:pPr>
            <a:r>
              <a:t/>
            </a:r>
            <a:endParaRPr/>
          </a:p>
          <a:p>
            <a:pPr indent="-311150" lvl="0" marL="457200" rtl="0" algn="l">
              <a:lnSpc>
                <a:spcPct val="150000"/>
              </a:lnSpc>
              <a:spcBef>
                <a:spcPts val="1600"/>
              </a:spcBef>
              <a:spcAft>
                <a:spcPts val="0"/>
              </a:spcAft>
              <a:buSzPts val="1300"/>
              <a:buChar char="●"/>
            </a:pPr>
            <a:r>
              <a:rPr lang="en"/>
              <a:t>SQLite was also used on client: Best swiss army knife ever</a:t>
            </a:r>
            <a:endParaRPr/>
          </a:p>
          <a:p>
            <a:pPr indent="0" lvl="0" marL="914400" rtl="0" algn="l">
              <a:spcBef>
                <a:spcPts val="1600"/>
              </a:spcBef>
              <a:spcAft>
                <a:spcPts val="1600"/>
              </a:spcAft>
              <a:buNone/>
            </a:pPr>
            <a:r>
              <a:t/>
            </a:r>
            <a:endParaRPr/>
          </a:p>
        </p:txBody>
      </p:sp>
      <p:pic>
        <p:nvPicPr>
          <p:cNvPr id="416" name="Google Shape;416;p28"/>
          <p:cNvPicPr preferRelativeResize="0"/>
          <p:nvPr/>
        </p:nvPicPr>
        <p:blipFill>
          <a:blip r:embed="rId3">
            <a:alphaModFix/>
          </a:blip>
          <a:stretch>
            <a:fillRect/>
          </a:stretch>
        </p:blipFill>
        <p:spPr>
          <a:xfrm>
            <a:off x="1300121" y="598575"/>
            <a:ext cx="1618963" cy="999300"/>
          </a:xfrm>
          <a:prstGeom prst="rect">
            <a:avLst/>
          </a:prstGeom>
          <a:noFill/>
          <a:ln>
            <a:noFill/>
          </a:ln>
        </p:spPr>
      </p:pic>
      <p:pic>
        <p:nvPicPr>
          <p:cNvPr id="417" name="Google Shape;417;p28"/>
          <p:cNvPicPr preferRelativeResize="0"/>
          <p:nvPr/>
        </p:nvPicPr>
        <p:blipFill>
          <a:blip r:embed="rId4">
            <a:alphaModFix/>
          </a:blip>
          <a:stretch>
            <a:fillRect/>
          </a:stretch>
        </p:blipFill>
        <p:spPr>
          <a:xfrm>
            <a:off x="4017204" y="272900"/>
            <a:ext cx="618626" cy="618650"/>
          </a:xfrm>
          <a:prstGeom prst="rect">
            <a:avLst/>
          </a:prstGeom>
          <a:noFill/>
          <a:ln>
            <a:noFill/>
          </a:ln>
        </p:spPr>
      </p:pic>
      <p:pic>
        <p:nvPicPr>
          <p:cNvPr id="418" name="Google Shape;418;p28"/>
          <p:cNvPicPr preferRelativeResize="0"/>
          <p:nvPr/>
        </p:nvPicPr>
        <p:blipFill>
          <a:blip r:embed="rId4">
            <a:alphaModFix/>
          </a:blip>
          <a:stretch>
            <a:fillRect/>
          </a:stretch>
        </p:blipFill>
        <p:spPr>
          <a:xfrm>
            <a:off x="5540404" y="272900"/>
            <a:ext cx="618626" cy="618650"/>
          </a:xfrm>
          <a:prstGeom prst="rect">
            <a:avLst/>
          </a:prstGeom>
          <a:noFill/>
          <a:ln>
            <a:noFill/>
          </a:ln>
        </p:spPr>
      </p:pic>
      <p:pic>
        <p:nvPicPr>
          <p:cNvPr id="419" name="Google Shape;419;p28"/>
          <p:cNvPicPr preferRelativeResize="0"/>
          <p:nvPr/>
        </p:nvPicPr>
        <p:blipFill>
          <a:blip r:embed="rId4">
            <a:alphaModFix/>
          </a:blip>
          <a:stretch>
            <a:fillRect/>
          </a:stretch>
        </p:blipFill>
        <p:spPr>
          <a:xfrm>
            <a:off x="4778791" y="272900"/>
            <a:ext cx="618626" cy="618650"/>
          </a:xfrm>
          <a:prstGeom prst="rect">
            <a:avLst/>
          </a:prstGeom>
          <a:noFill/>
          <a:ln>
            <a:noFill/>
          </a:ln>
        </p:spPr>
      </p:pic>
      <p:pic>
        <p:nvPicPr>
          <p:cNvPr id="420" name="Google Shape;420;p28"/>
          <p:cNvPicPr preferRelativeResize="0"/>
          <p:nvPr/>
        </p:nvPicPr>
        <p:blipFill>
          <a:blip r:embed="rId4">
            <a:alphaModFix/>
          </a:blip>
          <a:stretch>
            <a:fillRect/>
          </a:stretch>
        </p:blipFill>
        <p:spPr>
          <a:xfrm>
            <a:off x="3158825" y="290019"/>
            <a:ext cx="618626" cy="584406"/>
          </a:xfrm>
          <a:prstGeom prst="rect">
            <a:avLst/>
          </a:prstGeom>
          <a:noFill/>
          <a:ln>
            <a:noFill/>
          </a:ln>
        </p:spPr>
      </p:pic>
      <p:pic>
        <p:nvPicPr>
          <p:cNvPr id="421" name="Google Shape;421;p28"/>
          <p:cNvPicPr preferRelativeResize="0"/>
          <p:nvPr/>
        </p:nvPicPr>
        <p:blipFill>
          <a:blip r:embed="rId5">
            <a:alphaModFix/>
          </a:blip>
          <a:stretch>
            <a:fillRect/>
          </a:stretch>
        </p:blipFill>
        <p:spPr>
          <a:xfrm>
            <a:off x="1407275" y="3189050"/>
            <a:ext cx="2013700" cy="954125"/>
          </a:xfrm>
          <a:prstGeom prst="rect">
            <a:avLst/>
          </a:prstGeom>
          <a:noFill/>
          <a:ln>
            <a:noFill/>
          </a:ln>
        </p:spPr>
      </p:pic>
      <p:pic>
        <p:nvPicPr>
          <p:cNvPr id="422" name="Google Shape;422;p28"/>
          <p:cNvPicPr preferRelativeResize="0"/>
          <p:nvPr/>
        </p:nvPicPr>
        <p:blipFill>
          <a:blip r:embed="rId4">
            <a:alphaModFix/>
          </a:blip>
          <a:stretch>
            <a:fillRect/>
          </a:stretch>
        </p:blipFill>
        <p:spPr>
          <a:xfrm>
            <a:off x="4393729" y="3462100"/>
            <a:ext cx="618626" cy="618650"/>
          </a:xfrm>
          <a:prstGeom prst="rect">
            <a:avLst/>
          </a:prstGeom>
          <a:noFill/>
          <a:ln>
            <a:noFill/>
          </a:ln>
        </p:spPr>
      </p:pic>
      <p:pic>
        <p:nvPicPr>
          <p:cNvPr id="423" name="Google Shape;423;p28"/>
          <p:cNvPicPr preferRelativeResize="0"/>
          <p:nvPr/>
        </p:nvPicPr>
        <p:blipFill>
          <a:blip r:embed="rId4">
            <a:alphaModFix/>
          </a:blip>
          <a:stretch>
            <a:fillRect/>
          </a:stretch>
        </p:blipFill>
        <p:spPr>
          <a:xfrm>
            <a:off x="5916929" y="3462100"/>
            <a:ext cx="618626" cy="618650"/>
          </a:xfrm>
          <a:prstGeom prst="rect">
            <a:avLst/>
          </a:prstGeom>
          <a:noFill/>
          <a:ln>
            <a:noFill/>
          </a:ln>
        </p:spPr>
      </p:pic>
      <p:pic>
        <p:nvPicPr>
          <p:cNvPr id="424" name="Google Shape;424;p28"/>
          <p:cNvPicPr preferRelativeResize="0"/>
          <p:nvPr/>
        </p:nvPicPr>
        <p:blipFill>
          <a:blip r:embed="rId4">
            <a:alphaModFix/>
          </a:blip>
          <a:stretch>
            <a:fillRect/>
          </a:stretch>
        </p:blipFill>
        <p:spPr>
          <a:xfrm>
            <a:off x="5155316" y="3462100"/>
            <a:ext cx="618626" cy="618650"/>
          </a:xfrm>
          <a:prstGeom prst="rect">
            <a:avLst/>
          </a:prstGeom>
          <a:noFill/>
          <a:ln>
            <a:noFill/>
          </a:ln>
        </p:spPr>
      </p:pic>
      <p:pic>
        <p:nvPicPr>
          <p:cNvPr id="425" name="Google Shape;425;p28"/>
          <p:cNvPicPr preferRelativeResize="0"/>
          <p:nvPr/>
        </p:nvPicPr>
        <p:blipFill>
          <a:blip r:embed="rId4">
            <a:alphaModFix/>
          </a:blip>
          <a:stretch>
            <a:fillRect/>
          </a:stretch>
        </p:blipFill>
        <p:spPr>
          <a:xfrm>
            <a:off x="3535350" y="3479219"/>
            <a:ext cx="618626" cy="584406"/>
          </a:xfrm>
          <a:prstGeom prst="rect">
            <a:avLst/>
          </a:prstGeom>
          <a:noFill/>
          <a:ln>
            <a:noFill/>
          </a:ln>
        </p:spPr>
      </p:pic>
      <p:pic>
        <p:nvPicPr>
          <p:cNvPr id="426" name="Google Shape;426;p28"/>
          <p:cNvPicPr preferRelativeResize="0"/>
          <p:nvPr/>
        </p:nvPicPr>
        <p:blipFill>
          <a:blip r:embed="rId4">
            <a:alphaModFix/>
          </a:blip>
          <a:stretch>
            <a:fillRect/>
          </a:stretch>
        </p:blipFill>
        <p:spPr>
          <a:xfrm>
            <a:off x="6629629" y="3462100"/>
            <a:ext cx="618626" cy="61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29"/>
          <p:cNvSpPr txBox="1"/>
          <p:nvPr>
            <p:ph type="title"/>
          </p:nvPr>
        </p:nvSpPr>
        <p:spPr>
          <a:xfrm>
            <a:off x="1265450" y="5890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PostgreSQL Schema (NodeJS, Compact)</a:t>
            </a:r>
            <a:endParaRPr/>
          </a:p>
        </p:txBody>
      </p:sp>
      <p:pic>
        <p:nvPicPr>
          <p:cNvPr id="432" name="Google Shape;432;p29"/>
          <p:cNvPicPr preferRelativeResize="0"/>
          <p:nvPr/>
        </p:nvPicPr>
        <p:blipFill>
          <a:blip r:embed="rId3">
            <a:alphaModFix/>
          </a:blip>
          <a:stretch>
            <a:fillRect/>
          </a:stretch>
        </p:blipFill>
        <p:spPr>
          <a:xfrm>
            <a:off x="468700" y="1217650"/>
            <a:ext cx="5454774" cy="3869299"/>
          </a:xfrm>
          <a:prstGeom prst="rect">
            <a:avLst/>
          </a:prstGeom>
          <a:noFill/>
          <a:ln>
            <a:noFill/>
          </a:ln>
        </p:spPr>
      </p:pic>
      <p:pic>
        <p:nvPicPr>
          <p:cNvPr id="433" name="Google Shape;433;p29"/>
          <p:cNvPicPr preferRelativeResize="0"/>
          <p:nvPr/>
        </p:nvPicPr>
        <p:blipFill>
          <a:blip r:embed="rId4">
            <a:alphaModFix/>
          </a:blip>
          <a:stretch>
            <a:fillRect/>
          </a:stretch>
        </p:blipFill>
        <p:spPr>
          <a:xfrm>
            <a:off x="5995075" y="1408050"/>
            <a:ext cx="2293075" cy="1061200"/>
          </a:xfrm>
          <a:prstGeom prst="rect">
            <a:avLst/>
          </a:prstGeom>
          <a:noFill/>
          <a:ln>
            <a:noFill/>
          </a:ln>
        </p:spPr>
      </p:pic>
      <p:pic>
        <p:nvPicPr>
          <p:cNvPr id="434" name="Google Shape;434;p29"/>
          <p:cNvPicPr preferRelativeResize="0"/>
          <p:nvPr/>
        </p:nvPicPr>
        <p:blipFill>
          <a:blip r:embed="rId5">
            <a:alphaModFix/>
          </a:blip>
          <a:stretch>
            <a:fillRect/>
          </a:stretch>
        </p:blipFill>
        <p:spPr>
          <a:xfrm>
            <a:off x="5995075" y="2542325"/>
            <a:ext cx="2013775" cy="1372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SQLite Schema</a:t>
            </a:r>
            <a:endParaRPr/>
          </a:p>
        </p:txBody>
      </p:sp>
      <p:pic>
        <p:nvPicPr>
          <p:cNvPr id="440" name="Google Shape;440;p30"/>
          <p:cNvPicPr preferRelativeResize="0"/>
          <p:nvPr/>
        </p:nvPicPr>
        <p:blipFill>
          <a:blip r:embed="rId3">
            <a:alphaModFix/>
          </a:blip>
          <a:stretch>
            <a:fillRect/>
          </a:stretch>
        </p:blipFill>
        <p:spPr>
          <a:xfrm>
            <a:off x="708325" y="1520225"/>
            <a:ext cx="6698117" cy="3240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6" name="Google Shape;446;p31"/>
          <p:cNvPicPr preferRelativeResize="0"/>
          <p:nvPr/>
        </p:nvPicPr>
        <p:blipFill>
          <a:blip r:embed="rId3">
            <a:alphaModFix/>
          </a:blip>
          <a:stretch>
            <a:fillRect/>
          </a:stretch>
        </p:blipFill>
        <p:spPr>
          <a:xfrm>
            <a:off x="1179852" y="553663"/>
            <a:ext cx="2275750" cy="768675"/>
          </a:xfrm>
          <a:prstGeom prst="rect">
            <a:avLst/>
          </a:prstGeom>
          <a:noFill/>
          <a:ln>
            <a:noFill/>
          </a:ln>
        </p:spPr>
      </p:pic>
      <p:pic>
        <p:nvPicPr>
          <p:cNvPr id="447" name="Google Shape;447;p31"/>
          <p:cNvPicPr preferRelativeResize="0"/>
          <p:nvPr/>
        </p:nvPicPr>
        <p:blipFill rotWithShape="1">
          <a:blip r:embed="rId4">
            <a:alphaModFix/>
          </a:blip>
          <a:srcRect b="8841" l="0" r="0" t="-1519"/>
          <a:stretch/>
        </p:blipFill>
        <p:spPr>
          <a:xfrm>
            <a:off x="4259313" y="390462"/>
            <a:ext cx="1119475" cy="1120524"/>
          </a:xfrm>
          <a:prstGeom prst="rect">
            <a:avLst/>
          </a:prstGeom>
          <a:noFill/>
          <a:ln>
            <a:noFill/>
          </a:ln>
        </p:spPr>
      </p:pic>
      <p:pic>
        <p:nvPicPr>
          <p:cNvPr id="448" name="Google Shape;448;p31"/>
          <p:cNvPicPr preferRelativeResize="0"/>
          <p:nvPr/>
        </p:nvPicPr>
        <p:blipFill rotWithShape="1">
          <a:blip r:embed="rId4">
            <a:alphaModFix/>
          </a:blip>
          <a:srcRect b="8841" l="0" r="0" t="-1519"/>
          <a:stretch/>
        </p:blipFill>
        <p:spPr>
          <a:xfrm>
            <a:off x="3332300" y="390462"/>
            <a:ext cx="1119475" cy="1120524"/>
          </a:xfrm>
          <a:prstGeom prst="rect">
            <a:avLst/>
          </a:prstGeom>
          <a:noFill/>
          <a:ln>
            <a:noFill/>
          </a:ln>
        </p:spPr>
      </p:pic>
      <p:pic>
        <p:nvPicPr>
          <p:cNvPr id="449" name="Google Shape;449;p31"/>
          <p:cNvPicPr preferRelativeResize="0"/>
          <p:nvPr/>
        </p:nvPicPr>
        <p:blipFill rotWithShape="1">
          <a:blip r:embed="rId4">
            <a:alphaModFix/>
          </a:blip>
          <a:srcRect b="8841" l="0" r="0" t="-1519"/>
          <a:stretch/>
        </p:blipFill>
        <p:spPr>
          <a:xfrm>
            <a:off x="5145625" y="401150"/>
            <a:ext cx="1119475" cy="1120524"/>
          </a:xfrm>
          <a:prstGeom prst="rect">
            <a:avLst/>
          </a:prstGeom>
          <a:noFill/>
          <a:ln>
            <a:noFill/>
          </a:ln>
        </p:spPr>
      </p:pic>
      <p:pic>
        <p:nvPicPr>
          <p:cNvPr id="450" name="Google Shape;450;p31"/>
          <p:cNvPicPr preferRelativeResize="0"/>
          <p:nvPr/>
        </p:nvPicPr>
        <p:blipFill rotWithShape="1">
          <a:blip r:embed="rId4">
            <a:alphaModFix/>
          </a:blip>
          <a:srcRect b="8841" l="0" r="0" t="-1519"/>
          <a:stretch/>
        </p:blipFill>
        <p:spPr>
          <a:xfrm>
            <a:off x="6036638" y="401150"/>
            <a:ext cx="1119475" cy="1120524"/>
          </a:xfrm>
          <a:prstGeom prst="rect">
            <a:avLst/>
          </a:prstGeom>
          <a:noFill/>
          <a:ln>
            <a:noFill/>
          </a:ln>
        </p:spPr>
      </p:pic>
      <p:pic>
        <p:nvPicPr>
          <p:cNvPr id="451" name="Google Shape;451;p31"/>
          <p:cNvPicPr preferRelativeResize="0"/>
          <p:nvPr/>
        </p:nvPicPr>
        <p:blipFill rotWithShape="1">
          <a:blip r:embed="rId4">
            <a:alphaModFix/>
          </a:blip>
          <a:srcRect b="8841" l="0" r="52825" t="-1519"/>
          <a:stretch/>
        </p:blipFill>
        <p:spPr>
          <a:xfrm>
            <a:off x="6958950" y="401150"/>
            <a:ext cx="403325" cy="1120524"/>
          </a:xfrm>
          <a:prstGeom prst="rect">
            <a:avLst/>
          </a:prstGeom>
          <a:noFill/>
          <a:ln>
            <a:noFill/>
          </a:ln>
        </p:spPr>
      </p:pic>
      <p:sp>
        <p:nvSpPr>
          <p:cNvPr id="452" name="Google Shape;452;p31"/>
          <p:cNvSpPr txBox="1"/>
          <p:nvPr/>
        </p:nvSpPr>
        <p:spPr>
          <a:xfrm>
            <a:off x="1241725" y="1703300"/>
            <a:ext cx="6058500" cy="3126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4.5 Sneks out of 5 Sneks</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Easy for the team to pick up, good tooling and libraries</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lang="en">
                <a:latin typeface="Nunito"/>
                <a:ea typeface="Nunito"/>
                <a:cs typeface="Nunito"/>
                <a:sym typeface="Nunito"/>
              </a:rPr>
              <a:t>Slow at times when running on the </a:t>
            </a:r>
            <a:r>
              <a:rPr lang="en">
                <a:latin typeface="Nunito"/>
                <a:ea typeface="Nunito"/>
                <a:cs typeface="Nunito"/>
                <a:sym typeface="Nunito"/>
              </a:rPr>
              <a:t>Raspberry</a:t>
            </a:r>
            <a:r>
              <a:rPr lang="en">
                <a:latin typeface="Nunito"/>
                <a:ea typeface="Nunito"/>
                <a:cs typeface="Nunito"/>
                <a:sym typeface="Nunito"/>
              </a:rPr>
              <a:t> Pi</a:t>
            </a:r>
            <a:endParaRPr>
              <a:latin typeface="Nunito"/>
              <a:ea typeface="Nunito"/>
              <a:cs typeface="Nunito"/>
              <a:sym typeface="Nunito"/>
            </a:endParaRPr>
          </a:p>
          <a:p>
            <a:pPr indent="-317500" lvl="0" marL="457200" rtl="0" algn="l">
              <a:lnSpc>
                <a:spcPct val="150000"/>
              </a:lnSpc>
              <a:spcBef>
                <a:spcPts val="0"/>
              </a:spcBef>
              <a:spcAft>
                <a:spcPts val="0"/>
              </a:spcAft>
              <a:buSzPts val="1400"/>
              <a:buFont typeface="Nunito"/>
              <a:buChar char="●"/>
            </a:pPr>
            <a:r>
              <a:rPr i="1" lang="en">
                <a:latin typeface="Nunito"/>
                <a:ea typeface="Nunito"/>
                <a:cs typeface="Nunito"/>
                <a:sym typeface="Nunito"/>
              </a:rPr>
              <a:t>(Editorialization: Maybe Python instead of NodeJS for the class next time?)</a:t>
            </a:r>
            <a:endParaRPr i="1">
              <a:latin typeface="Nunito"/>
              <a:ea typeface="Nunito"/>
              <a:cs typeface="Nunito"/>
              <a:sym typeface="Nunito"/>
            </a:endParaRPr>
          </a:p>
          <a:p>
            <a:pPr indent="0" lvl="0" marL="457200" rtl="0" algn="l">
              <a:lnSpc>
                <a:spcPct val="150000"/>
              </a:lnSpc>
              <a:spcBef>
                <a:spcPts val="0"/>
              </a:spcBef>
              <a:spcAft>
                <a:spcPts val="0"/>
              </a:spcAft>
              <a:buNone/>
            </a:pPr>
            <a:r>
              <a:t/>
            </a:r>
            <a:endParaRPr i="1">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the Team</a:t>
            </a:r>
            <a:endParaRPr/>
          </a:p>
        </p:txBody>
      </p:sp>
      <p:sp>
        <p:nvSpPr>
          <p:cNvPr id="285" name="Google Shape;285;p14"/>
          <p:cNvSpPr txBox="1"/>
          <p:nvPr>
            <p:ph idx="1" type="body"/>
          </p:nvPr>
        </p:nvSpPr>
        <p:spPr>
          <a:xfrm>
            <a:off x="1303800" y="1490275"/>
            <a:ext cx="7030500" cy="30414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Baiyu Chen - Front End/ Selenium test</a:t>
            </a:r>
            <a:endParaRPr/>
          </a:p>
          <a:p>
            <a:pPr indent="-311150" lvl="0" marL="457200" rtl="0" algn="l">
              <a:lnSpc>
                <a:spcPct val="150000"/>
              </a:lnSpc>
              <a:spcBef>
                <a:spcPts val="0"/>
              </a:spcBef>
              <a:spcAft>
                <a:spcPts val="0"/>
              </a:spcAft>
              <a:buSzPts val="1300"/>
              <a:buChar char="●"/>
            </a:pPr>
            <a:r>
              <a:rPr lang="en"/>
              <a:t>Peng Jiang - Front End</a:t>
            </a:r>
            <a:endParaRPr/>
          </a:p>
          <a:p>
            <a:pPr indent="-311150" lvl="0" marL="457200" rtl="0" algn="l">
              <a:lnSpc>
                <a:spcPct val="150000"/>
              </a:lnSpc>
              <a:spcBef>
                <a:spcPts val="0"/>
              </a:spcBef>
              <a:spcAft>
                <a:spcPts val="0"/>
              </a:spcAft>
              <a:buSzPts val="1300"/>
              <a:buChar char="●"/>
            </a:pPr>
            <a:r>
              <a:rPr lang="en"/>
              <a:t>Ryan Campbell - Android</a:t>
            </a:r>
            <a:endParaRPr/>
          </a:p>
          <a:p>
            <a:pPr indent="-311150" lvl="0" marL="457200" rtl="0" algn="l">
              <a:lnSpc>
                <a:spcPct val="150000"/>
              </a:lnSpc>
              <a:spcBef>
                <a:spcPts val="0"/>
              </a:spcBef>
              <a:spcAft>
                <a:spcPts val="0"/>
              </a:spcAft>
              <a:buSzPts val="1300"/>
              <a:buChar char="●"/>
            </a:pPr>
            <a:r>
              <a:rPr lang="en"/>
              <a:t>Robert Cope - Back end /node-js integration / 802.11 research / API / Swiss Army Knife</a:t>
            </a:r>
            <a:endParaRPr/>
          </a:p>
          <a:p>
            <a:pPr indent="-311150" lvl="0" marL="457200" rtl="0" algn="l">
              <a:lnSpc>
                <a:spcPct val="150000"/>
              </a:lnSpc>
              <a:spcBef>
                <a:spcPts val="0"/>
              </a:spcBef>
              <a:spcAft>
                <a:spcPts val="0"/>
              </a:spcAft>
              <a:buSzPts val="1300"/>
              <a:buChar char="●"/>
            </a:pPr>
            <a:r>
              <a:rPr lang="en"/>
              <a:t>Jason Nguyen - Back end / email notification integration / API</a:t>
            </a:r>
            <a:endParaRPr/>
          </a:p>
          <a:p>
            <a:pPr indent="-311150" lvl="0" marL="457200" rtl="0" algn="l">
              <a:lnSpc>
                <a:spcPct val="150000"/>
              </a:lnSpc>
              <a:spcBef>
                <a:spcPts val="0"/>
              </a:spcBef>
              <a:spcAft>
                <a:spcPts val="0"/>
              </a:spcAft>
              <a:buSzPts val="1300"/>
              <a:buChar char="●"/>
            </a:pPr>
            <a:r>
              <a:rPr lang="en"/>
              <a:t>Jasper Niemeyer - Project management, meeting minutes, milestones, initial heroku deployment, nodejs integration</a:t>
            </a:r>
            <a:endParaRPr/>
          </a:p>
          <a:p>
            <a:pPr indent="0" lvl="0" marL="457200" rtl="0" algn="l">
              <a:lnSpc>
                <a:spcPct val="150000"/>
              </a:lnSpc>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32"/>
          <p:cNvSpPr txBox="1"/>
          <p:nvPr>
            <p:ph type="title"/>
          </p:nvPr>
        </p:nvSpPr>
        <p:spPr>
          <a:xfrm>
            <a:off x="2693375" y="845125"/>
            <a:ext cx="55440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Swagger</a:t>
            </a:r>
            <a:endParaRPr/>
          </a:p>
        </p:txBody>
      </p:sp>
      <p:sp>
        <p:nvSpPr>
          <p:cNvPr id="458" name="Google Shape;458;p3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Open Source Software Framework to help develop a RESTful API</a:t>
            </a:r>
            <a:endParaRPr/>
          </a:p>
          <a:p>
            <a:pPr indent="-311150" lvl="0" marL="457200" rtl="0" algn="l">
              <a:spcBef>
                <a:spcPts val="0"/>
              </a:spcBef>
              <a:spcAft>
                <a:spcPts val="0"/>
              </a:spcAft>
              <a:buSzPts val="1300"/>
              <a:buChar char="●"/>
            </a:pPr>
            <a:r>
              <a:rPr lang="en"/>
              <a:t>Really easy and quick </a:t>
            </a:r>
            <a:r>
              <a:rPr lang="en"/>
              <a:t>to</a:t>
            </a:r>
            <a:r>
              <a:rPr lang="en"/>
              <a:t> </a:t>
            </a:r>
            <a:r>
              <a:rPr lang="en"/>
              <a:t>produce</a:t>
            </a:r>
            <a:r>
              <a:rPr lang="en"/>
              <a:t> an API to test and consume</a:t>
            </a:r>
            <a:endParaRPr/>
          </a:p>
          <a:p>
            <a:pPr indent="-311150" lvl="0" marL="457200" rtl="0" algn="l">
              <a:spcBef>
                <a:spcPts val="0"/>
              </a:spcBef>
              <a:spcAft>
                <a:spcPts val="0"/>
              </a:spcAft>
              <a:buSzPts val="1300"/>
              <a:buChar char="●"/>
            </a:pPr>
            <a:r>
              <a:rPr lang="en"/>
              <a:t>Likely the future of almost all new REST APIs (makes REST less terrible)</a:t>
            </a:r>
            <a:endParaRPr/>
          </a:p>
          <a:p>
            <a:pPr indent="0" lvl="0" marL="0" rtl="0" algn="l">
              <a:spcBef>
                <a:spcPts val="1600"/>
              </a:spcBef>
              <a:spcAft>
                <a:spcPts val="1600"/>
              </a:spcAft>
              <a:buNone/>
            </a:pPr>
            <a:r>
              <a:t/>
            </a:r>
            <a:endParaRPr/>
          </a:p>
        </p:txBody>
      </p:sp>
      <p:pic>
        <p:nvPicPr>
          <p:cNvPr id="459" name="Google Shape;459;p32"/>
          <p:cNvPicPr preferRelativeResize="0"/>
          <p:nvPr/>
        </p:nvPicPr>
        <p:blipFill>
          <a:blip r:embed="rId3">
            <a:alphaModFix/>
          </a:blip>
          <a:stretch>
            <a:fillRect/>
          </a:stretch>
        </p:blipFill>
        <p:spPr>
          <a:xfrm>
            <a:off x="1201825" y="383850"/>
            <a:ext cx="1428750" cy="1428750"/>
          </a:xfrm>
          <a:prstGeom prst="rect">
            <a:avLst/>
          </a:prstGeom>
          <a:noFill/>
          <a:ln>
            <a:noFill/>
          </a:ln>
        </p:spPr>
      </p:pic>
      <p:pic>
        <p:nvPicPr>
          <p:cNvPr descr="Image result for snoop dogg gif" id="460" name="Google Shape;460;p32"/>
          <p:cNvPicPr preferRelativeResize="0"/>
          <p:nvPr/>
        </p:nvPicPr>
        <p:blipFill>
          <a:blip r:embed="rId4">
            <a:alphaModFix/>
          </a:blip>
          <a:stretch>
            <a:fillRect/>
          </a:stretch>
        </p:blipFill>
        <p:spPr>
          <a:xfrm>
            <a:off x="4632900" y="845125"/>
            <a:ext cx="844698" cy="850525"/>
          </a:xfrm>
          <a:prstGeom prst="rect">
            <a:avLst/>
          </a:prstGeom>
          <a:noFill/>
          <a:ln>
            <a:noFill/>
          </a:ln>
        </p:spPr>
      </p:pic>
      <p:pic>
        <p:nvPicPr>
          <p:cNvPr descr="Image result for snoop dogg gif" id="461" name="Google Shape;461;p32"/>
          <p:cNvPicPr preferRelativeResize="0"/>
          <p:nvPr/>
        </p:nvPicPr>
        <p:blipFill>
          <a:blip r:embed="rId4">
            <a:alphaModFix/>
          </a:blip>
          <a:stretch>
            <a:fillRect/>
          </a:stretch>
        </p:blipFill>
        <p:spPr>
          <a:xfrm>
            <a:off x="5379200" y="845125"/>
            <a:ext cx="844698" cy="850525"/>
          </a:xfrm>
          <a:prstGeom prst="rect">
            <a:avLst/>
          </a:prstGeom>
          <a:noFill/>
          <a:ln>
            <a:noFill/>
          </a:ln>
        </p:spPr>
      </p:pic>
      <p:pic>
        <p:nvPicPr>
          <p:cNvPr descr="Image result for snoop dogg gif" id="462" name="Google Shape;462;p32"/>
          <p:cNvPicPr preferRelativeResize="0"/>
          <p:nvPr/>
        </p:nvPicPr>
        <p:blipFill>
          <a:blip r:embed="rId4">
            <a:alphaModFix/>
          </a:blip>
          <a:stretch>
            <a:fillRect/>
          </a:stretch>
        </p:blipFill>
        <p:spPr>
          <a:xfrm>
            <a:off x="6134250" y="845125"/>
            <a:ext cx="844698" cy="850525"/>
          </a:xfrm>
          <a:prstGeom prst="rect">
            <a:avLst/>
          </a:prstGeom>
          <a:noFill/>
          <a:ln>
            <a:noFill/>
          </a:ln>
        </p:spPr>
      </p:pic>
      <p:pic>
        <p:nvPicPr>
          <p:cNvPr descr="Image result for snoop dogg gif" id="463" name="Google Shape;463;p32"/>
          <p:cNvPicPr preferRelativeResize="0"/>
          <p:nvPr/>
        </p:nvPicPr>
        <p:blipFill>
          <a:blip r:embed="rId4">
            <a:alphaModFix/>
          </a:blip>
          <a:stretch>
            <a:fillRect/>
          </a:stretch>
        </p:blipFill>
        <p:spPr>
          <a:xfrm>
            <a:off x="6915938" y="845125"/>
            <a:ext cx="844698" cy="850525"/>
          </a:xfrm>
          <a:prstGeom prst="rect">
            <a:avLst/>
          </a:prstGeom>
          <a:noFill/>
          <a:ln>
            <a:noFill/>
          </a:ln>
        </p:spPr>
      </p:pic>
      <p:pic>
        <p:nvPicPr>
          <p:cNvPr descr="Image result for snoop dogg gif" id="464" name="Google Shape;464;p32"/>
          <p:cNvPicPr preferRelativeResize="0"/>
          <p:nvPr/>
        </p:nvPicPr>
        <p:blipFill rotWithShape="1">
          <a:blip r:embed="rId4">
            <a:alphaModFix/>
          </a:blip>
          <a:srcRect b="0" l="0" r="52763" t="0"/>
          <a:stretch/>
        </p:blipFill>
        <p:spPr>
          <a:xfrm>
            <a:off x="7635600" y="824125"/>
            <a:ext cx="399000" cy="850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0" name="Google Shape;470;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Used on Linux in Chrome OS</a:t>
            </a:r>
            <a:endParaRPr/>
          </a:p>
          <a:p>
            <a:pPr indent="-311150" lvl="0" marL="457200" rtl="0" algn="l">
              <a:spcBef>
                <a:spcPts val="0"/>
              </a:spcBef>
              <a:spcAft>
                <a:spcPts val="0"/>
              </a:spcAft>
              <a:buSzPts val="1300"/>
              <a:buChar char="●"/>
            </a:pPr>
            <a:r>
              <a:rPr lang="en"/>
              <a:t>Required terminal wizardry to get working (gradle -_-)</a:t>
            </a:r>
            <a:endParaRPr/>
          </a:p>
          <a:p>
            <a:pPr indent="-311150" lvl="0" marL="457200" rtl="0" algn="l">
              <a:spcBef>
                <a:spcPts val="0"/>
              </a:spcBef>
              <a:spcAft>
                <a:spcPts val="0"/>
              </a:spcAft>
              <a:buSzPts val="1300"/>
              <a:buChar char="●"/>
            </a:pPr>
            <a:r>
              <a:rPr lang="en"/>
              <a:t>Randomly crashing for no reason</a:t>
            </a:r>
            <a:endParaRPr/>
          </a:p>
          <a:p>
            <a:pPr indent="-311150" lvl="0" marL="457200" rtl="0" algn="l">
              <a:spcBef>
                <a:spcPts val="0"/>
              </a:spcBef>
              <a:spcAft>
                <a:spcPts val="0"/>
              </a:spcAft>
              <a:buSzPts val="1300"/>
              <a:buChar char="●"/>
            </a:pPr>
            <a:r>
              <a:rPr lang="en"/>
              <a:t>Otherwise solid, based on intellij &amp; has the darcula theme</a:t>
            </a:r>
            <a:endParaRPr/>
          </a:p>
          <a:p>
            <a:pPr indent="-311150" lvl="0" marL="457200" rtl="0" algn="l">
              <a:spcBef>
                <a:spcPts val="0"/>
              </a:spcBef>
              <a:spcAft>
                <a:spcPts val="0"/>
              </a:spcAft>
              <a:buSzPts val="1300"/>
              <a:buChar char="●"/>
            </a:pPr>
            <a:r>
              <a:rPr lang="en"/>
              <a:t>Ability to deploy on device was AMAZING</a:t>
            </a:r>
            <a:endParaRPr/>
          </a:p>
          <a:p>
            <a:pPr indent="-298450" lvl="1" marL="914400" rtl="0" algn="l">
              <a:spcBef>
                <a:spcPts val="0"/>
              </a:spcBef>
              <a:spcAft>
                <a:spcPts val="0"/>
              </a:spcAft>
              <a:buSzPts val="1100"/>
              <a:buChar char="○"/>
            </a:pPr>
            <a:r>
              <a:rPr lang="en"/>
              <a:t>Normally testing done in emulator or over adb connection</a:t>
            </a:r>
            <a:endParaRPr/>
          </a:p>
          <a:p>
            <a:pPr indent="-298450" lvl="1" marL="914400" rtl="0" algn="l">
              <a:spcBef>
                <a:spcPts val="0"/>
              </a:spcBef>
              <a:spcAft>
                <a:spcPts val="0"/>
              </a:spcAft>
              <a:buSzPts val="1100"/>
              <a:buChar char="○"/>
            </a:pPr>
            <a:r>
              <a:rPr lang="en"/>
              <a:t>Deployed from linux vm to android container in Chrome OS</a:t>
            </a:r>
            <a:endParaRPr/>
          </a:p>
          <a:p>
            <a:pPr indent="-298450" lvl="1" marL="914400" rtl="0" algn="l">
              <a:spcBef>
                <a:spcPts val="0"/>
              </a:spcBef>
              <a:spcAft>
                <a:spcPts val="0"/>
              </a:spcAft>
              <a:buSzPts val="1100"/>
              <a:buChar char="○"/>
            </a:pPr>
            <a:r>
              <a:rPr lang="en"/>
              <a:t>Was instant, smooth, and consistent</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a:t>App itself: Material Themeing, Volley HTTP Library, RecyclerViews</a:t>
            </a:r>
            <a:endParaRPr/>
          </a:p>
        </p:txBody>
      </p:sp>
      <p:pic>
        <p:nvPicPr>
          <p:cNvPr id="471" name="Google Shape;471;p33"/>
          <p:cNvPicPr preferRelativeResize="0"/>
          <p:nvPr/>
        </p:nvPicPr>
        <p:blipFill rotWithShape="1">
          <a:blip r:embed="rId3">
            <a:alphaModFix/>
          </a:blip>
          <a:srcRect b="21650" l="0" r="-6917" t="-28568"/>
          <a:stretch/>
        </p:blipFill>
        <p:spPr>
          <a:xfrm>
            <a:off x="1127875" y="-186275"/>
            <a:ext cx="2655525" cy="1593325"/>
          </a:xfrm>
          <a:prstGeom prst="rect">
            <a:avLst/>
          </a:prstGeom>
          <a:noFill/>
          <a:ln>
            <a:noFill/>
          </a:ln>
        </p:spPr>
      </p:pic>
      <p:pic>
        <p:nvPicPr>
          <p:cNvPr id="472" name="Google Shape;472;p33"/>
          <p:cNvPicPr preferRelativeResize="0"/>
          <p:nvPr/>
        </p:nvPicPr>
        <p:blipFill rotWithShape="1">
          <a:blip r:embed="rId4">
            <a:alphaModFix/>
          </a:blip>
          <a:srcRect b="0" l="25334" r="24027" t="0"/>
          <a:stretch/>
        </p:blipFill>
        <p:spPr>
          <a:xfrm>
            <a:off x="3424524" y="203550"/>
            <a:ext cx="1255075" cy="1593300"/>
          </a:xfrm>
          <a:prstGeom prst="rect">
            <a:avLst/>
          </a:prstGeom>
          <a:noFill/>
          <a:ln>
            <a:noFill/>
          </a:ln>
        </p:spPr>
      </p:pic>
      <p:pic>
        <p:nvPicPr>
          <p:cNvPr id="473" name="Google Shape;473;p33"/>
          <p:cNvPicPr preferRelativeResize="0"/>
          <p:nvPr/>
        </p:nvPicPr>
        <p:blipFill rotWithShape="1">
          <a:blip r:embed="rId4">
            <a:alphaModFix/>
          </a:blip>
          <a:srcRect b="0" l="25334" r="24027" t="0"/>
          <a:stretch/>
        </p:blipFill>
        <p:spPr>
          <a:xfrm>
            <a:off x="4571999" y="203550"/>
            <a:ext cx="1255075" cy="1593300"/>
          </a:xfrm>
          <a:prstGeom prst="rect">
            <a:avLst/>
          </a:prstGeom>
          <a:noFill/>
          <a:ln>
            <a:noFill/>
          </a:ln>
        </p:spPr>
      </p:pic>
      <p:pic>
        <p:nvPicPr>
          <p:cNvPr id="474" name="Google Shape;474;p33"/>
          <p:cNvPicPr preferRelativeResize="0"/>
          <p:nvPr/>
        </p:nvPicPr>
        <p:blipFill rotWithShape="1">
          <a:blip r:embed="rId4">
            <a:alphaModFix/>
          </a:blip>
          <a:srcRect b="0" l="25334" r="24027" t="0"/>
          <a:stretch/>
        </p:blipFill>
        <p:spPr>
          <a:xfrm>
            <a:off x="5741874" y="203550"/>
            <a:ext cx="1255075" cy="1593300"/>
          </a:xfrm>
          <a:prstGeom prst="rect">
            <a:avLst/>
          </a:prstGeom>
          <a:noFill/>
          <a:ln>
            <a:noFill/>
          </a:ln>
        </p:spPr>
      </p:pic>
      <p:pic>
        <p:nvPicPr>
          <p:cNvPr id="475" name="Google Shape;475;p33"/>
          <p:cNvPicPr preferRelativeResize="0"/>
          <p:nvPr/>
        </p:nvPicPr>
        <p:blipFill rotWithShape="1">
          <a:blip r:embed="rId4">
            <a:alphaModFix/>
          </a:blip>
          <a:srcRect b="0" l="25334" r="24027" t="0"/>
          <a:stretch/>
        </p:blipFill>
        <p:spPr>
          <a:xfrm>
            <a:off x="6862474" y="203550"/>
            <a:ext cx="1255075" cy="1593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Android Demo</a:t>
            </a:r>
            <a:endParaRPr/>
          </a:p>
        </p:txBody>
      </p:sp>
      <p:pic>
        <p:nvPicPr>
          <p:cNvPr id="481" name="Google Shape;481;p34" title="2019_04_29_18_42_15.mp4">
            <a:hlinkClick r:id="rId3"/>
          </p:cNvPr>
          <p:cNvPicPr preferRelativeResize="0"/>
          <p:nvPr/>
        </p:nvPicPr>
        <p:blipFill>
          <a:blip r:embed="rId4">
            <a:alphaModFix/>
          </a:blip>
          <a:stretch>
            <a:fillRect/>
          </a:stretch>
        </p:blipFill>
        <p:spPr>
          <a:xfrm>
            <a:off x="2528716" y="1254450"/>
            <a:ext cx="4348225" cy="3261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35"/>
          <p:cNvSpPr txBox="1"/>
          <p:nvPr>
            <p:ph type="title"/>
          </p:nvPr>
        </p:nvSpPr>
        <p:spPr>
          <a:xfrm>
            <a:off x="2412200" y="7024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a:t>
            </a:r>
            <a:endParaRPr/>
          </a:p>
        </p:txBody>
      </p:sp>
      <p:sp>
        <p:nvSpPr>
          <p:cNvPr id="487" name="Google Shape;487;p35"/>
          <p:cNvSpPr txBox="1"/>
          <p:nvPr>
            <p:ph idx="1" type="body"/>
          </p:nvPr>
        </p:nvSpPr>
        <p:spPr>
          <a:xfrm>
            <a:off x="1303800" y="170177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Deciding the theme. It has to be cool, easy to read and user-friendly </a:t>
            </a:r>
            <a:endParaRPr/>
          </a:p>
          <a:p>
            <a:pPr indent="-311150" lvl="0" marL="457200" rtl="0" algn="l">
              <a:spcBef>
                <a:spcPts val="0"/>
              </a:spcBef>
              <a:spcAft>
                <a:spcPts val="0"/>
              </a:spcAft>
              <a:buSzPts val="1300"/>
              <a:buChar char="●"/>
            </a:pPr>
            <a:r>
              <a:rPr lang="en"/>
              <a:t>All in one page including login and register at first</a:t>
            </a:r>
            <a:endParaRPr/>
          </a:p>
          <a:p>
            <a:pPr indent="-311150" lvl="0" marL="457200" rtl="0" algn="l">
              <a:spcBef>
                <a:spcPts val="0"/>
              </a:spcBef>
              <a:spcAft>
                <a:spcPts val="0"/>
              </a:spcAft>
              <a:buSzPts val="1300"/>
              <a:buChar char="●"/>
            </a:pPr>
            <a:r>
              <a:rPr lang="en"/>
              <a:t>The web page contains too many junk javascript and css files and it is hard to cooperate with backend</a:t>
            </a:r>
            <a:endParaRPr/>
          </a:p>
          <a:p>
            <a:pPr indent="-311150" lvl="0" marL="457200" rtl="0" algn="l">
              <a:spcBef>
                <a:spcPts val="0"/>
              </a:spcBef>
              <a:spcAft>
                <a:spcPts val="0"/>
              </a:spcAft>
              <a:buSzPts val="1300"/>
              <a:buChar char="●"/>
            </a:pPr>
            <a:r>
              <a:rPr lang="en"/>
              <a:t>Get rid of the all-in-one page and start over again with a concise looking</a:t>
            </a:r>
            <a:endParaRPr/>
          </a:p>
        </p:txBody>
      </p:sp>
      <p:sp>
        <p:nvSpPr>
          <p:cNvPr id="488" name="Google Shape;488;p35"/>
          <p:cNvSpPr/>
          <p:nvPr/>
        </p:nvSpPr>
        <p:spPr>
          <a:xfrm>
            <a:off x="1577012" y="3605550"/>
            <a:ext cx="3746772" cy="8365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434343"/>
                </a:solidFill>
                <a:latin typeface="Arial"/>
              </a:rPr>
              <a:t>Give me a</a:t>
            </a:r>
          </a:p>
        </p:txBody>
      </p:sp>
      <p:sp>
        <p:nvSpPr>
          <p:cNvPr id="489" name="Google Shape;489;p35"/>
          <p:cNvSpPr/>
          <p:nvPr/>
        </p:nvSpPr>
        <p:spPr>
          <a:xfrm>
            <a:off x="6491912" y="3612338"/>
            <a:ext cx="1635276" cy="82300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434343"/>
                </a:solidFill>
                <a:latin typeface="Arial"/>
              </a:rPr>
              <a:t>&lt;br&gt;</a:t>
            </a:r>
          </a:p>
        </p:txBody>
      </p:sp>
      <p:pic>
        <p:nvPicPr>
          <p:cNvPr id="490" name="Google Shape;490;p35"/>
          <p:cNvPicPr preferRelativeResize="0"/>
          <p:nvPr/>
        </p:nvPicPr>
        <p:blipFill>
          <a:blip r:embed="rId3">
            <a:alphaModFix/>
          </a:blip>
          <a:stretch>
            <a:fillRect/>
          </a:stretch>
        </p:blipFill>
        <p:spPr>
          <a:xfrm>
            <a:off x="1303800" y="602375"/>
            <a:ext cx="956225" cy="95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400"/>
                                        <p:tgtEl>
                                          <p:spTgt spid="488"/>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7" name="Google Shape;497;p36"/>
          <p:cNvPicPr preferRelativeResize="0"/>
          <p:nvPr/>
        </p:nvPicPr>
        <p:blipFill>
          <a:blip r:embed="rId3">
            <a:alphaModFix/>
          </a:blip>
          <a:stretch>
            <a:fillRect/>
          </a:stretch>
        </p:blipFill>
        <p:spPr>
          <a:xfrm>
            <a:off x="0" y="0"/>
            <a:ext cx="9143996" cy="5143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4" name="Google Shape;504;p37"/>
          <p:cNvPicPr preferRelativeResize="0"/>
          <p:nvPr/>
        </p:nvPicPr>
        <p:blipFill>
          <a:blip r:embed="rId3">
            <a:alphaModFix/>
          </a:blip>
          <a:stretch>
            <a:fillRect/>
          </a:stretch>
        </p:blipFill>
        <p:spPr>
          <a:xfrm>
            <a:off x="0" y="0"/>
            <a:ext cx="9143996" cy="51435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38"/>
          <p:cNvSpPr txBox="1"/>
          <p:nvPr>
            <p:ph type="title"/>
          </p:nvPr>
        </p:nvSpPr>
        <p:spPr>
          <a:xfrm>
            <a:off x="2516250" y="598575"/>
            <a:ext cx="58182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Selenium Automation Testing</a:t>
            </a:r>
            <a:endParaRPr/>
          </a:p>
        </p:txBody>
      </p:sp>
      <p:sp>
        <p:nvSpPr>
          <p:cNvPr id="510" name="Google Shape;510;p3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solidFill>
                  <a:srgbClr val="000000"/>
                </a:solidFill>
                <a:highlight>
                  <a:srgbClr val="FFFFFF"/>
                </a:highlight>
              </a:rPr>
              <a:t>Selenium </a:t>
            </a:r>
            <a:r>
              <a:rPr lang="en">
                <a:solidFill>
                  <a:srgbClr val="000000"/>
                </a:solidFill>
                <a:highlight>
                  <a:srgbClr val="FFFFFF"/>
                </a:highlight>
              </a:rPr>
              <a:t>provide</a:t>
            </a:r>
            <a:r>
              <a:rPr lang="en">
                <a:solidFill>
                  <a:srgbClr val="000000"/>
                </a:solidFill>
                <a:highlight>
                  <a:srgbClr val="FFFFFF"/>
                </a:highlight>
              </a:rPr>
              <a:t> many tools to test the webpage automatically.</a:t>
            </a:r>
            <a:endParaRPr>
              <a:solidFill>
                <a:srgbClr val="000000"/>
              </a:solidFill>
              <a:highlight>
                <a:srgbClr val="FFFFFF"/>
              </a:highlight>
            </a:endParaRPr>
          </a:p>
          <a:p>
            <a:pPr indent="-311150" lvl="0" marL="457200" rtl="0" algn="l">
              <a:spcBef>
                <a:spcPts val="0"/>
              </a:spcBef>
              <a:spcAft>
                <a:spcPts val="0"/>
              </a:spcAft>
              <a:buClr>
                <a:srgbClr val="000000"/>
              </a:buClr>
              <a:buSzPts val="1300"/>
              <a:buChar char="●"/>
            </a:pPr>
            <a:r>
              <a:rPr lang="en">
                <a:solidFill>
                  <a:srgbClr val="000000"/>
                </a:solidFill>
                <a:highlight>
                  <a:srgbClr val="FFFFFF"/>
                </a:highlight>
              </a:rPr>
              <a:t>We use selenium to test the register, </a:t>
            </a:r>
            <a:r>
              <a:rPr lang="en">
                <a:solidFill>
                  <a:srgbClr val="000000"/>
                </a:solidFill>
                <a:highlight>
                  <a:srgbClr val="FFFFFF"/>
                </a:highlight>
              </a:rPr>
              <a:t>login</a:t>
            </a:r>
            <a:r>
              <a:rPr lang="en">
                <a:solidFill>
                  <a:srgbClr val="000000"/>
                </a:solidFill>
                <a:highlight>
                  <a:srgbClr val="FFFFFF"/>
                </a:highlight>
              </a:rPr>
              <a:t> and </a:t>
            </a:r>
            <a:r>
              <a:rPr lang="en">
                <a:solidFill>
                  <a:srgbClr val="000000"/>
                </a:solidFill>
                <a:highlight>
                  <a:srgbClr val="FFFFFF"/>
                </a:highlight>
              </a:rPr>
              <a:t>logout</a:t>
            </a:r>
            <a:r>
              <a:rPr lang="en">
                <a:solidFill>
                  <a:srgbClr val="000000"/>
                </a:solidFill>
                <a:highlight>
                  <a:srgbClr val="FFFFFF"/>
                </a:highlight>
              </a:rPr>
              <a:t> function.</a:t>
            </a:r>
            <a:endParaRPr>
              <a:solidFill>
                <a:srgbClr val="000000"/>
              </a:solidFill>
              <a:highlight>
                <a:srgbClr val="FFFFFF"/>
              </a:highlight>
            </a:endParaRPr>
          </a:p>
          <a:p>
            <a:pPr indent="-311150" lvl="0" marL="457200" rtl="0" algn="l">
              <a:spcBef>
                <a:spcPts val="0"/>
              </a:spcBef>
              <a:spcAft>
                <a:spcPts val="0"/>
              </a:spcAft>
              <a:buClr>
                <a:srgbClr val="000000"/>
              </a:buClr>
              <a:buSzPts val="1300"/>
              <a:buChar char="●"/>
            </a:pPr>
            <a:r>
              <a:rPr lang="en">
                <a:solidFill>
                  <a:srgbClr val="000000"/>
                </a:solidFill>
                <a:highlight>
                  <a:srgbClr val="FFFFFF"/>
                </a:highlight>
              </a:rPr>
              <a:t>Testing process :</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lang="en">
                <a:solidFill>
                  <a:srgbClr val="000000"/>
                </a:solidFill>
                <a:highlight>
                  <a:srgbClr val="FFFFFF"/>
                </a:highlight>
              </a:rPr>
              <a:t>Selenium automatically control the web browser to open our website</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lang="en">
                <a:solidFill>
                  <a:srgbClr val="000000"/>
                </a:solidFill>
                <a:highlight>
                  <a:srgbClr val="FFFFFF"/>
                </a:highlight>
              </a:rPr>
              <a:t>Click the register button and go to the register page</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lang="en">
                <a:solidFill>
                  <a:srgbClr val="000000"/>
                </a:solidFill>
                <a:highlight>
                  <a:srgbClr val="FFFFFF"/>
                </a:highlight>
              </a:rPr>
              <a:t>Fill the information and click the register button to create a new account</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lang="en">
                <a:solidFill>
                  <a:srgbClr val="000000"/>
                </a:solidFill>
                <a:highlight>
                  <a:srgbClr val="FFFFFF"/>
                </a:highlight>
              </a:rPr>
              <a:t>Log out</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lang="en">
                <a:solidFill>
                  <a:srgbClr val="000000"/>
                </a:solidFill>
                <a:highlight>
                  <a:srgbClr val="FFFFFF"/>
                </a:highlight>
              </a:rPr>
              <a:t>Use the new account to login to our website</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lang="en">
                <a:solidFill>
                  <a:srgbClr val="000000"/>
                </a:solidFill>
                <a:highlight>
                  <a:srgbClr val="FFFFFF"/>
                </a:highlight>
              </a:rPr>
              <a:t>Test done</a:t>
            </a:r>
            <a:endParaRPr>
              <a:solidFill>
                <a:srgbClr val="000000"/>
              </a:solidFill>
              <a:highlight>
                <a:srgbClr val="FFFFFF"/>
              </a:highlight>
            </a:endParaRPr>
          </a:p>
          <a:p>
            <a:pPr indent="0" lvl="0" marL="914400" rtl="0" algn="l">
              <a:spcBef>
                <a:spcPts val="1600"/>
              </a:spcBef>
              <a:spcAft>
                <a:spcPts val="1600"/>
              </a:spcAft>
              <a:buNone/>
            </a:pPr>
            <a:r>
              <a:rPr lang="en">
                <a:solidFill>
                  <a:srgbClr val="000000"/>
                </a:solidFill>
                <a:highlight>
                  <a:srgbClr val="FFFFFF"/>
                </a:highlight>
              </a:rPr>
              <a:t>All testing process are running </a:t>
            </a:r>
            <a:r>
              <a:rPr lang="en">
                <a:solidFill>
                  <a:srgbClr val="000000"/>
                </a:solidFill>
                <a:highlight>
                  <a:srgbClr val="FFFFFF"/>
                </a:highlight>
              </a:rPr>
              <a:t>automatically!</a:t>
            </a:r>
            <a:endParaRPr>
              <a:solidFill>
                <a:srgbClr val="000000"/>
              </a:solidFill>
              <a:highlight>
                <a:srgbClr val="FFFFFF"/>
              </a:highlight>
            </a:endParaRPr>
          </a:p>
        </p:txBody>
      </p:sp>
      <p:pic>
        <p:nvPicPr>
          <p:cNvPr id="511" name="Google Shape;511;p38"/>
          <p:cNvPicPr preferRelativeResize="0"/>
          <p:nvPr/>
        </p:nvPicPr>
        <p:blipFill>
          <a:blip r:embed="rId3">
            <a:alphaModFix/>
          </a:blip>
          <a:stretch>
            <a:fillRect/>
          </a:stretch>
        </p:blipFill>
        <p:spPr>
          <a:xfrm>
            <a:off x="1261850" y="310846"/>
            <a:ext cx="1324575" cy="1198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39"/>
          <p:cNvSpPr txBox="1"/>
          <p:nvPr>
            <p:ph type="title"/>
          </p:nvPr>
        </p:nvSpPr>
        <p:spPr>
          <a:xfrm>
            <a:off x="2516250" y="598575"/>
            <a:ext cx="58182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Selenium Automation Testing</a:t>
            </a:r>
            <a:endParaRPr/>
          </a:p>
        </p:txBody>
      </p:sp>
      <p:pic>
        <p:nvPicPr>
          <p:cNvPr id="517" name="Google Shape;517;p39"/>
          <p:cNvPicPr preferRelativeResize="0"/>
          <p:nvPr/>
        </p:nvPicPr>
        <p:blipFill>
          <a:blip r:embed="rId3">
            <a:alphaModFix/>
          </a:blip>
          <a:stretch>
            <a:fillRect/>
          </a:stretch>
        </p:blipFill>
        <p:spPr>
          <a:xfrm>
            <a:off x="1261850" y="310846"/>
            <a:ext cx="1324575" cy="1198750"/>
          </a:xfrm>
          <a:prstGeom prst="rect">
            <a:avLst/>
          </a:prstGeom>
          <a:noFill/>
          <a:ln>
            <a:noFill/>
          </a:ln>
        </p:spPr>
      </p:pic>
      <p:pic>
        <p:nvPicPr>
          <p:cNvPr id="518" name="Google Shape;518;p39" title="2019 04 29 23 25 10">
            <a:hlinkClick r:id="rId4"/>
          </p:cNvPr>
          <p:cNvPicPr preferRelativeResize="0"/>
          <p:nvPr/>
        </p:nvPicPr>
        <p:blipFill>
          <a:blip r:embed="rId5">
            <a:alphaModFix/>
          </a:blip>
          <a:stretch>
            <a:fillRect/>
          </a:stretch>
        </p:blipFill>
        <p:spPr>
          <a:xfrm>
            <a:off x="1303800" y="1509600"/>
            <a:ext cx="6274525" cy="3517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Demo</a:t>
            </a:r>
            <a:endParaRPr/>
          </a:p>
        </p:txBody>
      </p:sp>
      <p:sp>
        <p:nvSpPr>
          <p:cNvPr id="524" name="Google Shape;524;p4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u="sng">
                <a:solidFill>
                  <a:schemeClr val="hlink"/>
                </a:solidFill>
                <a:latin typeface="Arial"/>
                <a:ea typeface="Arial"/>
                <a:cs typeface="Arial"/>
                <a:sym typeface="Arial"/>
                <a:hlinkClick r:id="rId3"/>
              </a:rPr>
              <a:t>https://wifiology.copesystems.com/</a:t>
            </a:r>
            <a:endParaRPr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530" name="Google Shape;530;p4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More analysis on the central server</a:t>
            </a:r>
            <a:endParaRPr/>
          </a:p>
          <a:p>
            <a:pPr indent="-311150" lvl="0" marL="457200" rtl="0" algn="l">
              <a:spcBef>
                <a:spcPts val="0"/>
              </a:spcBef>
              <a:spcAft>
                <a:spcPts val="0"/>
              </a:spcAft>
              <a:buSzPts val="1300"/>
              <a:buChar char="●"/>
            </a:pPr>
            <a:r>
              <a:rPr lang="en"/>
              <a:t>Easier listener node configuration </a:t>
            </a:r>
            <a:endParaRPr/>
          </a:p>
          <a:p>
            <a:pPr indent="-311150" lvl="0" marL="457200" rtl="0" algn="l">
              <a:spcBef>
                <a:spcPts val="0"/>
              </a:spcBef>
              <a:spcAft>
                <a:spcPts val="0"/>
              </a:spcAft>
              <a:buSzPts val="1300"/>
              <a:buChar char="●"/>
            </a:pPr>
            <a:r>
              <a:rPr lang="en"/>
              <a:t>Active probing</a:t>
            </a:r>
            <a:endParaRPr/>
          </a:p>
          <a:p>
            <a:pPr indent="-311150" lvl="0" marL="457200" rtl="0" algn="l">
              <a:spcBef>
                <a:spcPts val="0"/>
              </a:spcBef>
              <a:spcAft>
                <a:spcPts val="0"/>
              </a:spcAft>
              <a:buSzPts val="1300"/>
              <a:buChar char="●"/>
            </a:pPr>
            <a:r>
              <a:rPr lang="en"/>
              <a:t>Better multi tenancy</a:t>
            </a:r>
            <a:endParaRPr/>
          </a:p>
          <a:p>
            <a:pPr indent="-311150" lvl="0" marL="457200" rtl="0" algn="l">
              <a:spcBef>
                <a:spcPts val="0"/>
              </a:spcBef>
              <a:spcAft>
                <a:spcPts val="0"/>
              </a:spcAft>
              <a:buSzPts val="1300"/>
              <a:buChar char="●"/>
            </a:pPr>
            <a:r>
              <a:rPr lang="en"/>
              <a:t>Easy hardware package for listener node</a:t>
            </a:r>
            <a:endParaRPr/>
          </a:p>
          <a:p>
            <a:pPr indent="-311150" lvl="0" marL="457200" rtl="0" algn="l">
              <a:spcBef>
                <a:spcPts val="0"/>
              </a:spcBef>
              <a:spcAft>
                <a:spcPts val="0"/>
              </a:spcAft>
              <a:buSzPts val="1300"/>
              <a:buChar char="●"/>
            </a:pPr>
            <a:r>
              <a:rPr lang="en"/>
              <a:t>Convert listener node to C/C++/??? (Performance)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Idea, Motivation and Pivot	</a:t>
            </a:r>
            <a:endParaRPr/>
          </a:p>
        </p:txBody>
      </p:sp>
      <p:sp>
        <p:nvSpPr>
          <p:cNvPr id="291" name="Google Shape;291;p15"/>
          <p:cNvSpPr txBox="1"/>
          <p:nvPr>
            <p:ph idx="1" type="body"/>
          </p:nvPr>
        </p:nvSpPr>
        <p:spPr>
          <a:xfrm>
            <a:off x="1303800" y="1448875"/>
            <a:ext cx="7030500" cy="30828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Wanted to know if certain study areas were crowded before trying to meet there</a:t>
            </a:r>
            <a:endParaRPr/>
          </a:p>
          <a:p>
            <a:pPr indent="-311150" lvl="0" marL="457200" rtl="0" algn="l">
              <a:lnSpc>
                <a:spcPct val="150000"/>
              </a:lnSpc>
              <a:spcBef>
                <a:spcPts val="0"/>
              </a:spcBef>
              <a:spcAft>
                <a:spcPts val="0"/>
              </a:spcAft>
              <a:buSzPts val="1300"/>
              <a:buChar char="●"/>
            </a:pPr>
            <a:r>
              <a:rPr lang="en"/>
              <a:t>Use WiFi traffic to estimate the number of people in the vicinity of our listening device</a:t>
            </a:r>
            <a:endParaRPr/>
          </a:p>
          <a:p>
            <a:pPr indent="-311150" lvl="0" marL="457200" rtl="0" algn="l">
              <a:lnSpc>
                <a:spcPct val="150000"/>
              </a:lnSpc>
              <a:spcBef>
                <a:spcPts val="0"/>
              </a:spcBef>
              <a:spcAft>
                <a:spcPts val="0"/>
              </a:spcAft>
              <a:buSzPts val="1300"/>
              <a:buChar char="●"/>
            </a:pPr>
            <a:r>
              <a:rPr lang="en"/>
              <a:t>This alone would have only really counted as one or two features + login</a:t>
            </a:r>
            <a:endParaRPr/>
          </a:p>
          <a:p>
            <a:pPr indent="-311150" lvl="0" marL="457200" rtl="0" algn="l">
              <a:lnSpc>
                <a:spcPct val="150000"/>
              </a:lnSpc>
              <a:spcBef>
                <a:spcPts val="0"/>
              </a:spcBef>
              <a:spcAft>
                <a:spcPts val="0"/>
              </a:spcAft>
              <a:buSzPts val="1300"/>
              <a:buChar char="●"/>
            </a:pPr>
            <a:r>
              <a:rPr lang="en"/>
              <a:t>Add features to visualize and export data</a:t>
            </a:r>
            <a:endParaRPr/>
          </a:p>
          <a:p>
            <a:pPr indent="-311150" lvl="0" marL="457200" rtl="0" algn="l">
              <a:lnSpc>
                <a:spcPct val="150000"/>
              </a:lnSpc>
              <a:spcBef>
                <a:spcPts val="0"/>
              </a:spcBef>
              <a:spcAft>
                <a:spcPts val="0"/>
              </a:spcAft>
              <a:buSzPts val="1300"/>
              <a:buChar char="●"/>
            </a:pPr>
            <a:r>
              <a:rPr lang="en"/>
              <a:t>With some additional work our app now has the potential to serve a broader commercial market giving network admins:</a:t>
            </a:r>
            <a:endParaRPr/>
          </a:p>
          <a:p>
            <a:pPr indent="-298450" lvl="1" marL="914400" rtl="0" algn="l">
              <a:lnSpc>
                <a:spcPct val="150000"/>
              </a:lnSpc>
              <a:spcBef>
                <a:spcPts val="0"/>
              </a:spcBef>
              <a:spcAft>
                <a:spcPts val="0"/>
              </a:spcAft>
              <a:buSzPts val="1100"/>
              <a:buChar char="○"/>
            </a:pPr>
            <a:r>
              <a:rPr lang="en"/>
              <a:t>Monitor network traffic in real time</a:t>
            </a:r>
            <a:endParaRPr/>
          </a:p>
          <a:p>
            <a:pPr indent="-298450" lvl="1" marL="914400" rtl="0" algn="l">
              <a:lnSpc>
                <a:spcPct val="150000"/>
              </a:lnSpc>
              <a:spcBef>
                <a:spcPts val="0"/>
              </a:spcBef>
              <a:spcAft>
                <a:spcPts val="0"/>
              </a:spcAft>
              <a:buSzPts val="1100"/>
              <a:buChar char="○"/>
            </a:pPr>
            <a:r>
              <a:rPr lang="en"/>
              <a:t>Compare to historical data of that network</a:t>
            </a:r>
            <a:endParaRPr/>
          </a:p>
          <a:p>
            <a:pPr indent="-298450" lvl="1" marL="914400" rtl="0" algn="l">
              <a:lnSpc>
                <a:spcPct val="150000"/>
              </a:lnSpc>
              <a:spcBef>
                <a:spcPts val="0"/>
              </a:spcBef>
              <a:spcAft>
                <a:spcPts val="0"/>
              </a:spcAft>
              <a:buSzPts val="1100"/>
              <a:buChar char="○"/>
            </a:pPr>
            <a:r>
              <a:rPr lang="en"/>
              <a:t>Diagnose the health of network equipment</a:t>
            </a:r>
            <a:endParaRPr/>
          </a:p>
          <a:p>
            <a:pPr indent="-298450" lvl="1" marL="914400" rtl="0" algn="l">
              <a:lnSpc>
                <a:spcPct val="150000"/>
              </a:lnSpc>
              <a:spcBef>
                <a:spcPts val="0"/>
              </a:spcBef>
              <a:spcAft>
                <a:spcPts val="0"/>
              </a:spcAft>
              <a:buSzPts val="1100"/>
              <a:buChar char="○"/>
            </a:pPr>
            <a:r>
              <a:rPr lang="en"/>
              <a:t>Identify </a:t>
            </a:r>
            <a:r>
              <a:rPr lang="en"/>
              <a:t>suspicious</a:t>
            </a:r>
            <a:r>
              <a:rPr lang="en"/>
              <a:t> mac addresses on the network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Used (802.11)</a:t>
            </a:r>
            <a:endParaRPr/>
          </a:p>
        </p:txBody>
      </p:sp>
      <p:sp>
        <p:nvSpPr>
          <p:cNvPr id="536" name="Google Shape;536;p4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i="1" lang="en"/>
              <a:t>“802.11 Wireless Networks: The Definitive Guide, 2nd Ed.”, Gast</a:t>
            </a:r>
            <a:endParaRPr i="1"/>
          </a:p>
          <a:p>
            <a:pPr indent="-311150" lvl="0" marL="457200" rtl="0" algn="l">
              <a:spcBef>
                <a:spcPts val="0"/>
              </a:spcBef>
              <a:spcAft>
                <a:spcPts val="0"/>
              </a:spcAft>
              <a:buSzPts val="1300"/>
              <a:buChar char="●"/>
            </a:pPr>
            <a:r>
              <a:rPr i="1" lang="en"/>
              <a:t>“Next Generation Wireless Lans: Throughput, Robustness, and Reliability in 802.11n”, Perahia and Stacey</a:t>
            </a:r>
            <a:endParaRPr i="1"/>
          </a:p>
          <a:p>
            <a:pPr indent="-311150" lvl="0" marL="457200" rtl="0" algn="l">
              <a:spcBef>
                <a:spcPts val="0"/>
              </a:spcBef>
              <a:spcAft>
                <a:spcPts val="0"/>
              </a:spcAft>
              <a:buSzPts val="1300"/>
              <a:buChar char="●"/>
            </a:pPr>
            <a:r>
              <a:rPr i="1" lang="en"/>
              <a:t>“Identifying Channel Saturation in Wi-Fi Networks via Passive Monitoring of IEEE 802.11 Beacon Jitter”, Molina, Blac, Montavont, Simić</a:t>
            </a:r>
            <a:endParaRPr i="1"/>
          </a:p>
          <a:p>
            <a:pPr indent="-311150" lvl="0" marL="457200" rtl="0" algn="l">
              <a:spcBef>
                <a:spcPts val="0"/>
              </a:spcBef>
              <a:spcAft>
                <a:spcPts val="0"/>
              </a:spcAft>
              <a:buSzPts val="1300"/>
              <a:buChar char="●"/>
            </a:pPr>
            <a:r>
              <a:rPr i="1" lang="en"/>
              <a:t>“Mrc-cciew” (</a:t>
            </a:r>
            <a:r>
              <a:rPr lang="en" sz="1100" u="sng">
                <a:solidFill>
                  <a:schemeClr val="hlink"/>
                </a:solidFill>
                <a:latin typeface="Arial"/>
                <a:ea typeface="Arial"/>
                <a:cs typeface="Arial"/>
                <a:sym typeface="Arial"/>
                <a:hlinkClick r:id="rId3"/>
              </a:rPr>
              <a:t>https://mrncciew.com</a:t>
            </a:r>
            <a:r>
              <a:rPr i="1" lang="en"/>
              <a:t>)</a:t>
            </a:r>
            <a:endParaRPr i="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Backup Slides</a:t>
            </a:r>
            <a:endParaRPr/>
          </a:p>
          <a:p>
            <a:pPr indent="0" lvl="0" marL="0" rtl="0" algn="l">
              <a:spcBef>
                <a:spcPts val="0"/>
              </a:spcBef>
              <a:spcAft>
                <a:spcPts val="0"/>
              </a:spcAft>
              <a:buNone/>
            </a:pPr>
            <a:r>
              <a:t/>
            </a:r>
            <a:endParaRPr/>
          </a:p>
        </p:txBody>
      </p:sp>
      <p:sp>
        <p:nvSpPr>
          <p:cNvPr id="542" name="Google Shape;542;p4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600"/>
              <a:t>ONLY IF NEEDED</a:t>
            </a:r>
            <a:endParaRPr sz="3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p:txBody>
      </p:sp>
      <p:pic>
        <p:nvPicPr>
          <p:cNvPr id="548" name="Google Shape;548;p44"/>
          <p:cNvPicPr preferRelativeResize="0"/>
          <p:nvPr/>
        </p:nvPicPr>
        <p:blipFill>
          <a:blip r:embed="rId3">
            <a:alphaModFix/>
          </a:blip>
          <a:stretch>
            <a:fillRect/>
          </a:stretch>
        </p:blipFill>
        <p:spPr>
          <a:xfrm>
            <a:off x="1783050" y="1271025"/>
            <a:ext cx="5127674" cy="37011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p:txBody>
      </p:sp>
      <p:pic>
        <p:nvPicPr>
          <p:cNvPr id="554" name="Google Shape;554;p45"/>
          <p:cNvPicPr preferRelativeResize="0"/>
          <p:nvPr/>
        </p:nvPicPr>
        <p:blipFill>
          <a:blip r:embed="rId3">
            <a:alphaModFix/>
          </a:blip>
          <a:stretch>
            <a:fillRect/>
          </a:stretch>
        </p:blipFill>
        <p:spPr>
          <a:xfrm>
            <a:off x="737100" y="1424375"/>
            <a:ext cx="7178902" cy="3240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4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p:txBody>
      </p:sp>
      <p:pic>
        <p:nvPicPr>
          <p:cNvPr id="560" name="Google Shape;560;p46"/>
          <p:cNvPicPr preferRelativeResize="0"/>
          <p:nvPr/>
        </p:nvPicPr>
        <p:blipFill>
          <a:blip r:embed="rId3">
            <a:alphaModFix/>
          </a:blip>
          <a:stretch>
            <a:fillRect/>
          </a:stretch>
        </p:blipFill>
        <p:spPr>
          <a:xfrm>
            <a:off x="2136475" y="1184775"/>
            <a:ext cx="3858683" cy="39587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a:p>
            <a:pPr indent="0" lvl="0" marL="0" rtl="0" algn="l">
              <a:spcBef>
                <a:spcPts val="0"/>
              </a:spcBef>
              <a:spcAft>
                <a:spcPts val="0"/>
              </a:spcAft>
              <a:buNone/>
            </a:pPr>
            <a:r>
              <a:t/>
            </a:r>
            <a:endParaRPr/>
          </a:p>
        </p:txBody>
      </p:sp>
      <p:pic>
        <p:nvPicPr>
          <p:cNvPr id="566" name="Google Shape;566;p47"/>
          <p:cNvPicPr preferRelativeResize="0"/>
          <p:nvPr/>
        </p:nvPicPr>
        <p:blipFill>
          <a:blip r:embed="rId3">
            <a:alphaModFix/>
          </a:blip>
          <a:stretch>
            <a:fillRect/>
          </a:stretch>
        </p:blipFill>
        <p:spPr>
          <a:xfrm>
            <a:off x="1303800" y="1347700"/>
            <a:ext cx="5972524" cy="36843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4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p:txBody>
      </p:sp>
      <p:pic>
        <p:nvPicPr>
          <p:cNvPr id="572" name="Google Shape;572;p48"/>
          <p:cNvPicPr preferRelativeResize="0"/>
          <p:nvPr/>
        </p:nvPicPr>
        <p:blipFill>
          <a:blip r:embed="rId3">
            <a:alphaModFix/>
          </a:blip>
          <a:stretch>
            <a:fillRect/>
          </a:stretch>
        </p:blipFill>
        <p:spPr>
          <a:xfrm>
            <a:off x="3048250" y="753450"/>
            <a:ext cx="4133774" cy="4240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4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p:txBody>
      </p:sp>
      <p:pic>
        <p:nvPicPr>
          <p:cNvPr id="578" name="Google Shape;578;p49"/>
          <p:cNvPicPr preferRelativeResize="0"/>
          <p:nvPr/>
        </p:nvPicPr>
        <p:blipFill>
          <a:blip r:embed="rId3">
            <a:alphaModFix/>
          </a:blip>
          <a:stretch>
            <a:fillRect/>
          </a:stretch>
        </p:blipFill>
        <p:spPr>
          <a:xfrm>
            <a:off x="1849875" y="1395625"/>
            <a:ext cx="5032074" cy="3674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a:t>
            </a:r>
            <a:endParaRPr/>
          </a:p>
        </p:txBody>
      </p:sp>
      <p:pic>
        <p:nvPicPr>
          <p:cNvPr id="584" name="Google Shape;584;p50"/>
          <p:cNvPicPr preferRelativeResize="0"/>
          <p:nvPr/>
        </p:nvPicPr>
        <p:blipFill>
          <a:blip r:embed="rId3">
            <a:alphaModFix/>
          </a:blip>
          <a:stretch>
            <a:fillRect/>
          </a:stretch>
        </p:blipFill>
        <p:spPr>
          <a:xfrm>
            <a:off x="2808625" y="684825"/>
            <a:ext cx="4857699" cy="43744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5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Swagger Spec</a:t>
            </a:r>
            <a:endParaRPr/>
          </a:p>
        </p:txBody>
      </p:sp>
      <p:pic>
        <p:nvPicPr>
          <p:cNvPr id="590" name="Google Shape;590;p51"/>
          <p:cNvPicPr preferRelativeResize="0"/>
          <p:nvPr/>
        </p:nvPicPr>
        <p:blipFill>
          <a:blip r:embed="rId3">
            <a:alphaModFix/>
          </a:blip>
          <a:stretch>
            <a:fillRect/>
          </a:stretch>
        </p:blipFill>
        <p:spPr>
          <a:xfrm>
            <a:off x="1887275" y="1189250"/>
            <a:ext cx="3936899" cy="38715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 &amp; Meetings</a:t>
            </a:r>
            <a:endParaRPr/>
          </a:p>
        </p:txBody>
      </p:sp>
      <p:sp>
        <p:nvSpPr>
          <p:cNvPr id="297" name="Google Shape;297;p16"/>
          <p:cNvSpPr txBox="1"/>
          <p:nvPr>
            <p:ph idx="1" type="body"/>
          </p:nvPr>
        </p:nvSpPr>
        <p:spPr>
          <a:xfrm>
            <a:off x="1348625" y="1452175"/>
            <a:ext cx="7030500" cy="25416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Met every week on Monday evenings</a:t>
            </a:r>
            <a:endParaRPr/>
          </a:p>
          <a:p>
            <a:pPr indent="-311150" lvl="0" marL="457200" rtl="0" algn="l">
              <a:lnSpc>
                <a:spcPct val="150000"/>
              </a:lnSpc>
              <a:spcBef>
                <a:spcPts val="0"/>
              </a:spcBef>
              <a:spcAft>
                <a:spcPts val="0"/>
              </a:spcAft>
              <a:buSzPts val="1300"/>
              <a:buChar char="●"/>
            </a:pPr>
            <a:r>
              <a:rPr lang="en"/>
              <a:t>Used a Kanban process (this is little-a “agile”)</a:t>
            </a:r>
            <a:endParaRPr/>
          </a:p>
          <a:p>
            <a:pPr indent="-298450" lvl="1" marL="914400" rtl="0" algn="l">
              <a:lnSpc>
                <a:spcPct val="150000"/>
              </a:lnSpc>
              <a:spcBef>
                <a:spcPts val="0"/>
              </a:spcBef>
              <a:spcAft>
                <a:spcPts val="0"/>
              </a:spcAft>
              <a:buSzPts val="1100"/>
              <a:buChar char="○"/>
            </a:pPr>
            <a:r>
              <a:rPr lang="en"/>
              <a:t>No sprints</a:t>
            </a:r>
            <a:endParaRPr/>
          </a:p>
          <a:p>
            <a:pPr indent="-298450" lvl="1" marL="914400" rtl="0" algn="l">
              <a:lnSpc>
                <a:spcPct val="150000"/>
              </a:lnSpc>
              <a:spcBef>
                <a:spcPts val="0"/>
              </a:spcBef>
              <a:spcAft>
                <a:spcPts val="0"/>
              </a:spcAft>
              <a:buSzPts val="1100"/>
              <a:buChar char="○"/>
            </a:pPr>
            <a:r>
              <a:rPr lang="en"/>
              <a:t>Capacity to pick up tasks as they are created</a:t>
            </a:r>
            <a:endParaRPr/>
          </a:p>
          <a:p>
            <a:pPr indent="-298450" lvl="1" marL="914400" rtl="0" algn="l">
              <a:lnSpc>
                <a:spcPct val="150000"/>
              </a:lnSpc>
              <a:spcBef>
                <a:spcPts val="0"/>
              </a:spcBef>
              <a:spcAft>
                <a:spcPts val="0"/>
              </a:spcAft>
              <a:buSzPts val="1100"/>
              <a:buChar char="○"/>
            </a:pPr>
            <a:r>
              <a:rPr lang="en"/>
              <a:t>Retrospectives at the beginning of each meeting </a:t>
            </a:r>
            <a:endParaRPr/>
          </a:p>
          <a:p>
            <a:pPr indent="-298450" lvl="1" marL="914400" rtl="0" algn="l">
              <a:lnSpc>
                <a:spcPct val="150000"/>
              </a:lnSpc>
              <a:spcBef>
                <a:spcPts val="0"/>
              </a:spcBef>
              <a:spcAft>
                <a:spcPts val="0"/>
              </a:spcAft>
              <a:buSzPts val="1100"/>
              <a:buChar char="○"/>
            </a:pPr>
            <a:r>
              <a:rPr lang="en"/>
              <a:t>Task run down at the end of each meeting</a:t>
            </a:r>
            <a:endParaRPr/>
          </a:p>
          <a:p>
            <a:pPr indent="-298450" lvl="1" marL="914400" rtl="0" algn="l">
              <a:lnSpc>
                <a:spcPct val="150000"/>
              </a:lnSpc>
              <a:spcBef>
                <a:spcPts val="0"/>
              </a:spcBef>
              <a:spcAft>
                <a:spcPts val="0"/>
              </a:spcAft>
              <a:buSzPts val="1100"/>
              <a:buChar char="○"/>
            </a:pPr>
            <a:r>
              <a:rPr lang="en"/>
              <a:t>Continuous</a:t>
            </a:r>
            <a:r>
              <a:rPr lang="en"/>
              <a:t> Integration, Continuous Deployment - heroku, travis CI</a:t>
            </a:r>
            <a:endParaRPr/>
          </a:p>
          <a:p>
            <a:pPr indent="-311150" lvl="0" marL="457200" rtl="0" algn="l">
              <a:lnSpc>
                <a:spcPct val="150000"/>
              </a:lnSpc>
              <a:spcBef>
                <a:spcPts val="0"/>
              </a:spcBef>
              <a:spcAft>
                <a:spcPts val="0"/>
              </a:spcAft>
              <a:buSzPts val="1300"/>
              <a:buChar char="●"/>
            </a:pPr>
            <a:r>
              <a:rPr lang="en"/>
              <a:t>Tasks managed using Trello</a:t>
            </a:r>
            <a:endParaRPr/>
          </a:p>
          <a:p>
            <a:pPr indent="-298450" lvl="1" marL="914400" rtl="0" algn="l">
              <a:lnSpc>
                <a:spcPct val="150000"/>
              </a:lnSpc>
              <a:spcBef>
                <a:spcPts val="0"/>
              </a:spcBef>
              <a:spcAft>
                <a:spcPts val="0"/>
              </a:spcAft>
              <a:buSzPts val="1100"/>
              <a:buChar char="○"/>
            </a:pPr>
            <a:r>
              <a:rPr lang="en"/>
              <a:t>Great in the initial research phase</a:t>
            </a:r>
            <a:endParaRPr/>
          </a:p>
          <a:p>
            <a:pPr indent="-298450" lvl="1" marL="914400" rtl="0" algn="l">
              <a:lnSpc>
                <a:spcPct val="150000"/>
              </a:lnSpc>
              <a:spcBef>
                <a:spcPts val="0"/>
              </a:spcBef>
              <a:spcAft>
                <a:spcPts val="0"/>
              </a:spcAft>
              <a:buSzPts val="1100"/>
              <a:buChar char="○"/>
            </a:pPr>
            <a:r>
              <a:rPr lang="en"/>
              <a:t>Became cumbersome towards the end of the project as tasks kept changing in scope</a:t>
            </a:r>
            <a:endParaRPr/>
          </a:p>
          <a:p>
            <a:pPr indent="-298450" lvl="2" marL="1371600" rtl="0" algn="l">
              <a:lnSpc>
                <a:spcPct val="150000"/>
              </a:lnSpc>
              <a:spcBef>
                <a:spcPts val="0"/>
              </a:spcBef>
              <a:spcAft>
                <a:spcPts val="0"/>
              </a:spcAft>
              <a:buSzPts val="1100"/>
              <a:buChar char="■"/>
            </a:pPr>
            <a:r>
              <a:rPr lang="en"/>
              <a:t>This might be less of a problem if we were more experienced and could better anticipate our requirements</a:t>
            </a:r>
            <a:endParaRPr/>
          </a:p>
          <a:p>
            <a:pPr indent="-311150" lvl="0" marL="457200" rtl="0" algn="l">
              <a:lnSpc>
                <a:spcPct val="150000"/>
              </a:lnSpc>
              <a:spcBef>
                <a:spcPts val="0"/>
              </a:spcBef>
              <a:spcAft>
                <a:spcPts val="0"/>
              </a:spcAft>
              <a:buSzPts val="1300"/>
              <a:buChar char="●"/>
            </a:pPr>
            <a:r>
              <a:rPr lang="en"/>
              <a:t>Communication using Groupme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5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Full PostgreSQL Schema (Huge)</a:t>
            </a:r>
            <a:endParaRPr/>
          </a:p>
        </p:txBody>
      </p:sp>
      <p:pic>
        <p:nvPicPr>
          <p:cNvPr id="596" name="Google Shape;596;p52"/>
          <p:cNvPicPr preferRelativeResize="0"/>
          <p:nvPr/>
        </p:nvPicPr>
        <p:blipFill>
          <a:blip r:embed="rId3">
            <a:alphaModFix/>
          </a:blip>
          <a:stretch>
            <a:fillRect/>
          </a:stretch>
        </p:blipFill>
        <p:spPr>
          <a:xfrm>
            <a:off x="1417575" y="1395650"/>
            <a:ext cx="2339701" cy="3240824"/>
          </a:xfrm>
          <a:prstGeom prst="rect">
            <a:avLst/>
          </a:prstGeom>
          <a:noFill/>
          <a:ln>
            <a:noFill/>
          </a:ln>
        </p:spPr>
      </p:pic>
      <p:pic>
        <p:nvPicPr>
          <p:cNvPr id="597" name="Google Shape;597;p52"/>
          <p:cNvPicPr preferRelativeResize="0"/>
          <p:nvPr/>
        </p:nvPicPr>
        <p:blipFill>
          <a:blip r:embed="rId4">
            <a:alphaModFix/>
          </a:blip>
          <a:stretch>
            <a:fillRect/>
          </a:stretch>
        </p:blipFill>
        <p:spPr>
          <a:xfrm>
            <a:off x="5103675" y="1597875"/>
            <a:ext cx="2293075" cy="1061200"/>
          </a:xfrm>
          <a:prstGeom prst="rect">
            <a:avLst/>
          </a:prstGeom>
          <a:noFill/>
          <a:ln>
            <a:noFill/>
          </a:ln>
        </p:spPr>
      </p:pic>
      <p:pic>
        <p:nvPicPr>
          <p:cNvPr id="598" name="Google Shape;598;p52"/>
          <p:cNvPicPr preferRelativeResize="0"/>
          <p:nvPr/>
        </p:nvPicPr>
        <p:blipFill>
          <a:blip r:embed="rId5">
            <a:alphaModFix/>
          </a:blip>
          <a:stretch>
            <a:fillRect/>
          </a:stretch>
        </p:blipFill>
        <p:spPr>
          <a:xfrm>
            <a:off x="5103675" y="2732150"/>
            <a:ext cx="2013775" cy="1372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5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a:t>
            </a:r>
            <a:endParaRPr/>
          </a:p>
        </p:txBody>
      </p:sp>
      <p:pic>
        <p:nvPicPr>
          <p:cNvPr id="604" name="Google Shape;604;p53"/>
          <p:cNvPicPr preferRelativeResize="0"/>
          <p:nvPr/>
        </p:nvPicPr>
        <p:blipFill>
          <a:blip r:embed="rId3">
            <a:alphaModFix/>
          </a:blip>
          <a:stretch>
            <a:fillRect/>
          </a:stretch>
        </p:blipFill>
        <p:spPr>
          <a:xfrm>
            <a:off x="1272475" y="2015550"/>
            <a:ext cx="5772150" cy="2314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5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a:t>
            </a:r>
            <a:endParaRPr/>
          </a:p>
          <a:p>
            <a:pPr indent="0" lvl="0" marL="0" rtl="0" algn="l">
              <a:spcBef>
                <a:spcPts val="0"/>
              </a:spcBef>
              <a:spcAft>
                <a:spcPts val="0"/>
              </a:spcAft>
              <a:buNone/>
            </a:pPr>
            <a:r>
              <a:t/>
            </a:r>
            <a:endParaRPr/>
          </a:p>
        </p:txBody>
      </p:sp>
      <p:pic>
        <p:nvPicPr>
          <p:cNvPr id="610" name="Google Shape;610;p54"/>
          <p:cNvPicPr preferRelativeResize="0"/>
          <p:nvPr/>
        </p:nvPicPr>
        <p:blipFill>
          <a:blip r:embed="rId3">
            <a:alphaModFix/>
          </a:blip>
          <a:stretch>
            <a:fillRect/>
          </a:stretch>
        </p:blipFill>
        <p:spPr>
          <a:xfrm>
            <a:off x="2694675" y="0"/>
            <a:ext cx="3266680"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5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 is Rock Star Tech</a:t>
            </a:r>
            <a:endParaRPr/>
          </a:p>
        </p:txBody>
      </p:sp>
      <p:pic>
        <p:nvPicPr>
          <p:cNvPr descr="A Q&amp;A session on web servers turns existential." id="616" name="Google Shape;616;p55" title="Node.js Is Bad Ass Rock Star Tech">
            <a:hlinkClick r:id="rId3"/>
          </p:cNvPr>
          <p:cNvPicPr preferRelativeResize="0"/>
          <p:nvPr/>
        </p:nvPicPr>
        <p:blipFill>
          <a:blip r:embed="rId4">
            <a:alphaModFix/>
          </a:blip>
          <a:stretch>
            <a:fillRect/>
          </a:stretch>
        </p:blipFill>
        <p:spPr>
          <a:xfrm>
            <a:off x="2021475" y="1299775"/>
            <a:ext cx="4321100" cy="324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03" name="Google Shape;303;p17"/>
          <p:cNvSpPr txBox="1"/>
          <p:nvPr>
            <p:ph idx="1" type="body"/>
          </p:nvPr>
        </p:nvSpPr>
        <p:spPr>
          <a:xfrm>
            <a:off x="1303800" y="1510975"/>
            <a:ext cx="7030500" cy="30207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lang="en"/>
              <a:t>Teamwork challenges:</a:t>
            </a:r>
            <a:endParaRPr/>
          </a:p>
          <a:p>
            <a:pPr indent="-298450" lvl="1" marL="914400" rtl="0" algn="l">
              <a:lnSpc>
                <a:spcPct val="150000"/>
              </a:lnSpc>
              <a:spcBef>
                <a:spcPts val="0"/>
              </a:spcBef>
              <a:spcAft>
                <a:spcPts val="0"/>
              </a:spcAft>
              <a:buSzPts val="1100"/>
              <a:buChar char="○"/>
            </a:pPr>
            <a:r>
              <a:rPr lang="en"/>
              <a:t>Diverse range of experience among team members</a:t>
            </a:r>
            <a:endParaRPr/>
          </a:p>
          <a:p>
            <a:pPr indent="-311150" lvl="0" marL="457200" rtl="0" algn="l">
              <a:lnSpc>
                <a:spcPct val="150000"/>
              </a:lnSpc>
              <a:spcBef>
                <a:spcPts val="0"/>
              </a:spcBef>
              <a:spcAft>
                <a:spcPts val="0"/>
              </a:spcAft>
              <a:buSzPts val="1300"/>
              <a:buChar char="●"/>
            </a:pPr>
            <a:r>
              <a:rPr lang="en"/>
              <a:t>Tech challenges</a:t>
            </a:r>
            <a:endParaRPr/>
          </a:p>
          <a:p>
            <a:pPr indent="-298450" lvl="1" marL="914400" rtl="0" algn="l">
              <a:lnSpc>
                <a:spcPct val="150000"/>
              </a:lnSpc>
              <a:spcBef>
                <a:spcPts val="0"/>
              </a:spcBef>
              <a:spcAft>
                <a:spcPts val="0"/>
              </a:spcAft>
              <a:buSzPts val="1100"/>
              <a:buChar char="○"/>
            </a:pPr>
            <a:r>
              <a:rPr lang="en"/>
              <a:t>802.11 - Learning how to decipher 802.11 to give us what info we needed</a:t>
            </a:r>
            <a:endParaRPr/>
          </a:p>
          <a:p>
            <a:pPr indent="-298450" lvl="1" marL="914400" rtl="0" algn="l">
              <a:lnSpc>
                <a:spcPct val="150000"/>
              </a:lnSpc>
              <a:spcBef>
                <a:spcPts val="0"/>
              </a:spcBef>
              <a:spcAft>
                <a:spcPts val="0"/>
              </a:spcAft>
              <a:buSzPts val="1100"/>
              <a:buChar char="○"/>
            </a:pPr>
            <a:r>
              <a:rPr lang="en"/>
              <a:t>Heroku DB limitations - Hobby mode had it’s limits</a:t>
            </a:r>
            <a:endParaRPr/>
          </a:p>
          <a:p>
            <a:pPr indent="-298450" lvl="0" marL="457200" marR="0" rtl="0" algn="l">
              <a:lnSpc>
                <a:spcPct val="150000"/>
              </a:lnSpc>
              <a:spcBef>
                <a:spcPts val="0"/>
              </a:spcBef>
              <a:spcAft>
                <a:spcPts val="0"/>
              </a:spcAft>
              <a:buClr>
                <a:schemeClr val="dk2"/>
              </a:buClr>
              <a:buSzPts val="1100"/>
              <a:buFont typeface="Nunito"/>
              <a:buChar char="●"/>
            </a:pPr>
            <a:r>
              <a:rPr lang="en"/>
              <a:t>Modeling: What does busy mean?</a:t>
            </a:r>
            <a:endParaRPr/>
          </a:p>
          <a:p>
            <a:pPr indent="-298450" lvl="1" marL="914400" marR="0" rtl="0" algn="l">
              <a:lnSpc>
                <a:spcPct val="150000"/>
              </a:lnSpc>
              <a:spcBef>
                <a:spcPts val="0"/>
              </a:spcBef>
              <a:spcAft>
                <a:spcPts val="0"/>
              </a:spcAft>
              <a:buSzPts val="1100"/>
              <a:buChar char="○"/>
            </a:pPr>
            <a:r>
              <a:rPr lang="en"/>
              <a:t>With all the given data, how do we analyze it?</a:t>
            </a:r>
            <a:endParaRPr/>
          </a:p>
          <a:p>
            <a:pPr indent="-311150" lvl="0" marL="457200" marR="0" rtl="0" algn="l">
              <a:lnSpc>
                <a:spcPct val="150000"/>
              </a:lnSpc>
              <a:spcBef>
                <a:spcPts val="0"/>
              </a:spcBef>
              <a:spcAft>
                <a:spcPts val="0"/>
              </a:spcAft>
              <a:buSzPts val="1300"/>
              <a:buChar char="●"/>
            </a:pPr>
            <a:r>
              <a:rPr lang="en"/>
              <a:t>Node.js: It is hard for everybody to get start with</a:t>
            </a:r>
            <a:endParaRPr/>
          </a:p>
          <a:p>
            <a:pPr indent="-298450" lvl="1" marL="914400" marR="0" rtl="0" algn="l">
              <a:lnSpc>
                <a:spcPct val="150000"/>
              </a:lnSpc>
              <a:spcBef>
                <a:spcPts val="0"/>
              </a:spcBef>
              <a:spcAft>
                <a:spcPts val="0"/>
              </a:spcAft>
              <a:buSzPts val="1100"/>
              <a:buChar char="○"/>
            </a:pPr>
            <a:r>
              <a:rPr lang="en"/>
              <a:t>Not everyone is familiar with how to wield the async secret sauce.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Architecture</a:t>
            </a:r>
            <a:endParaRPr/>
          </a:p>
        </p:txBody>
      </p:sp>
      <p:sp>
        <p:nvSpPr>
          <p:cNvPr id="309" name="Google Shape;309;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Users have many physical 802.11 listening devices with supported 802.11 card</a:t>
            </a:r>
            <a:endParaRPr/>
          </a:p>
          <a:p>
            <a:pPr indent="-298450" lvl="1" marL="914400" rtl="0" algn="l">
              <a:spcBef>
                <a:spcPts val="0"/>
              </a:spcBef>
              <a:spcAft>
                <a:spcPts val="0"/>
              </a:spcAft>
              <a:buSzPts val="1100"/>
              <a:buChar char="○"/>
            </a:pPr>
            <a:r>
              <a:rPr lang="en"/>
              <a:t>Python listener node codebase sniffs 802.11 traffic, analyzes, caches in SQLite DB</a:t>
            </a:r>
            <a:endParaRPr/>
          </a:p>
          <a:p>
            <a:pPr indent="-298450" lvl="1" marL="914400" rtl="0" algn="l">
              <a:spcBef>
                <a:spcPts val="0"/>
              </a:spcBef>
              <a:spcAft>
                <a:spcPts val="0"/>
              </a:spcAft>
              <a:buSzPts val="1100"/>
              <a:buChar char="○"/>
            </a:pPr>
            <a:r>
              <a:rPr lang="en"/>
              <a:t>Python listener code batch uploads from SQLite DB to central server</a:t>
            </a:r>
            <a:endParaRPr/>
          </a:p>
          <a:p>
            <a:pPr indent="-298450" lvl="2" marL="1371600" rtl="0" algn="l">
              <a:spcBef>
                <a:spcPts val="0"/>
              </a:spcBef>
              <a:spcAft>
                <a:spcPts val="0"/>
              </a:spcAft>
              <a:buSzPts val="1100"/>
              <a:buChar char="■"/>
            </a:pPr>
            <a:r>
              <a:rPr lang="en"/>
              <a:t>Upload via REST API (Swagger)</a:t>
            </a:r>
            <a:endParaRPr/>
          </a:p>
          <a:p>
            <a:pPr indent="-311150" lvl="0" marL="457200" rtl="0" algn="l">
              <a:spcBef>
                <a:spcPts val="0"/>
              </a:spcBef>
              <a:spcAft>
                <a:spcPts val="0"/>
              </a:spcAft>
              <a:buSzPts val="1300"/>
              <a:buChar char="●"/>
            </a:pPr>
            <a:r>
              <a:rPr lang="en"/>
              <a:t>Node.JS central server in front of PostgreSQL database</a:t>
            </a:r>
            <a:endParaRPr/>
          </a:p>
          <a:p>
            <a:pPr indent="-298450" lvl="1" marL="914400" rtl="0" algn="l">
              <a:spcBef>
                <a:spcPts val="0"/>
              </a:spcBef>
              <a:spcAft>
                <a:spcPts val="0"/>
              </a:spcAft>
              <a:buSzPts val="1100"/>
              <a:buChar char="○"/>
            </a:pPr>
            <a:r>
              <a:rPr lang="en"/>
              <a:t>All listener nodes, corresponding API keys, etc. tracked and registered here</a:t>
            </a:r>
            <a:endParaRPr/>
          </a:p>
          <a:p>
            <a:pPr indent="-298450" lvl="1" marL="914400" rtl="0" algn="l">
              <a:spcBef>
                <a:spcPts val="0"/>
              </a:spcBef>
              <a:spcAft>
                <a:spcPts val="0"/>
              </a:spcAft>
              <a:buSzPts val="1100"/>
              <a:buChar char="○"/>
            </a:pPr>
            <a:r>
              <a:rPr lang="en"/>
              <a:t>Provides API for listener nodes to upload to, API for other consumers to utilize</a:t>
            </a:r>
            <a:endParaRPr/>
          </a:p>
          <a:p>
            <a:pPr indent="-298450" lvl="2" marL="1371600" rtl="0" algn="l">
              <a:spcBef>
                <a:spcPts val="0"/>
              </a:spcBef>
              <a:spcAft>
                <a:spcPts val="0"/>
              </a:spcAft>
              <a:buSzPts val="1100"/>
              <a:buChar char="■"/>
            </a:pPr>
            <a:r>
              <a:rPr lang="en"/>
              <a:t>OpenAPI 2.0/Swagger</a:t>
            </a:r>
            <a:endParaRPr/>
          </a:p>
          <a:p>
            <a:pPr indent="-298450" lvl="1" marL="914400" rtl="0" algn="l">
              <a:spcBef>
                <a:spcPts val="0"/>
              </a:spcBef>
              <a:spcAft>
                <a:spcPts val="0"/>
              </a:spcAft>
              <a:buSzPts val="1100"/>
              <a:buChar char="○"/>
            </a:pPr>
            <a:r>
              <a:rPr lang="en"/>
              <a:t>Provides web frontend for monitoring, analysis</a:t>
            </a:r>
            <a:endParaRPr/>
          </a:p>
          <a:p>
            <a:pPr indent="-311150" lvl="0" marL="457200" rtl="0" algn="l">
              <a:spcBef>
                <a:spcPts val="0"/>
              </a:spcBef>
              <a:spcAft>
                <a:spcPts val="0"/>
              </a:spcAft>
              <a:buSzPts val="1300"/>
              <a:buChar char="●"/>
            </a:pPr>
            <a:r>
              <a:rPr lang="en"/>
              <a:t>Android application (Java)</a:t>
            </a:r>
            <a:endParaRPr/>
          </a:p>
          <a:p>
            <a:pPr indent="-298450" lvl="1" marL="914400" rtl="0" algn="l">
              <a:spcBef>
                <a:spcPts val="0"/>
              </a:spcBef>
              <a:spcAft>
                <a:spcPts val="0"/>
              </a:spcAft>
              <a:buSzPts val="1100"/>
              <a:buChar char="○"/>
            </a:pPr>
            <a:r>
              <a:rPr lang="en"/>
              <a:t>Utilizes central server REST API to provide native mobile data tracking and analysis</a:t>
            </a:r>
            <a:endParaRPr/>
          </a:p>
          <a:p>
            <a:pPr indent="0" lvl="0" marL="91440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Level Architecture (Cont.)</a:t>
            </a:r>
            <a:endParaRPr/>
          </a:p>
        </p:txBody>
      </p:sp>
      <p:pic>
        <p:nvPicPr>
          <p:cNvPr id="315" name="Google Shape;315;p19"/>
          <p:cNvPicPr preferRelativeResize="0"/>
          <p:nvPr/>
        </p:nvPicPr>
        <p:blipFill>
          <a:blip r:embed="rId3">
            <a:alphaModFix/>
          </a:blip>
          <a:stretch>
            <a:fillRect/>
          </a:stretch>
        </p:blipFill>
        <p:spPr>
          <a:xfrm>
            <a:off x="1657225" y="1318975"/>
            <a:ext cx="5176801" cy="365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(Not Exhaustive)</a:t>
            </a:r>
            <a:endParaRPr/>
          </a:p>
          <a:p>
            <a:pPr indent="0" lvl="0" marL="0" rtl="0" algn="l">
              <a:spcBef>
                <a:spcPts val="0"/>
              </a:spcBef>
              <a:spcAft>
                <a:spcPts val="0"/>
              </a:spcAft>
              <a:buNone/>
            </a:pPr>
            <a:r>
              <a:t/>
            </a:r>
            <a:endParaRPr/>
          </a:p>
        </p:txBody>
      </p:sp>
      <p:pic>
        <p:nvPicPr>
          <p:cNvPr id="321" name="Google Shape;321;p20"/>
          <p:cNvPicPr preferRelativeResize="0"/>
          <p:nvPr/>
        </p:nvPicPr>
        <p:blipFill rotWithShape="1">
          <a:blip r:embed="rId3">
            <a:alphaModFix/>
          </a:blip>
          <a:srcRect b="21650" l="0" r="-6917" t="-28568"/>
          <a:stretch/>
        </p:blipFill>
        <p:spPr>
          <a:xfrm>
            <a:off x="922650" y="1378850"/>
            <a:ext cx="1665495" cy="999300"/>
          </a:xfrm>
          <a:prstGeom prst="rect">
            <a:avLst/>
          </a:prstGeom>
          <a:noFill/>
          <a:ln>
            <a:noFill/>
          </a:ln>
        </p:spPr>
      </p:pic>
      <p:pic>
        <p:nvPicPr>
          <p:cNvPr id="322" name="Google Shape;322;p20"/>
          <p:cNvPicPr preferRelativeResize="0"/>
          <p:nvPr/>
        </p:nvPicPr>
        <p:blipFill>
          <a:blip r:embed="rId4">
            <a:alphaModFix/>
          </a:blip>
          <a:stretch>
            <a:fillRect/>
          </a:stretch>
        </p:blipFill>
        <p:spPr>
          <a:xfrm>
            <a:off x="6521075" y="1486271"/>
            <a:ext cx="1501076" cy="329266"/>
          </a:xfrm>
          <a:prstGeom prst="rect">
            <a:avLst/>
          </a:prstGeom>
          <a:noFill/>
          <a:ln>
            <a:noFill/>
          </a:ln>
        </p:spPr>
      </p:pic>
      <p:pic>
        <p:nvPicPr>
          <p:cNvPr id="323" name="Google Shape;323;p20"/>
          <p:cNvPicPr preferRelativeResize="0"/>
          <p:nvPr/>
        </p:nvPicPr>
        <p:blipFill>
          <a:blip r:embed="rId5">
            <a:alphaModFix/>
          </a:blip>
          <a:stretch>
            <a:fillRect/>
          </a:stretch>
        </p:blipFill>
        <p:spPr>
          <a:xfrm>
            <a:off x="2541676" y="2433350"/>
            <a:ext cx="1869300" cy="934650"/>
          </a:xfrm>
          <a:prstGeom prst="rect">
            <a:avLst/>
          </a:prstGeom>
          <a:noFill/>
          <a:ln>
            <a:noFill/>
          </a:ln>
        </p:spPr>
      </p:pic>
      <p:pic>
        <p:nvPicPr>
          <p:cNvPr id="324" name="Google Shape;324;p20"/>
          <p:cNvPicPr preferRelativeResize="0"/>
          <p:nvPr/>
        </p:nvPicPr>
        <p:blipFill>
          <a:blip r:embed="rId6">
            <a:alphaModFix/>
          </a:blip>
          <a:stretch>
            <a:fillRect/>
          </a:stretch>
        </p:blipFill>
        <p:spPr>
          <a:xfrm>
            <a:off x="4855575" y="1974470"/>
            <a:ext cx="1665500" cy="555167"/>
          </a:xfrm>
          <a:prstGeom prst="rect">
            <a:avLst/>
          </a:prstGeom>
          <a:noFill/>
          <a:ln>
            <a:noFill/>
          </a:ln>
        </p:spPr>
      </p:pic>
      <p:pic>
        <p:nvPicPr>
          <p:cNvPr id="325" name="Google Shape;325;p20"/>
          <p:cNvPicPr preferRelativeResize="0"/>
          <p:nvPr/>
        </p:nvPicPr>
        <p:blipFill>
          <a:blip r:embed="rId7">
            <a:alphaModFix/>
          </a:blip>
          <a:stretch>
            <a:fillRect/>
          </a:stretch>
        </p:blipFill>
        <p:spPr>
          <a:xfrm>
            <a:off x="748591" y="3673348"/>
            <a:ext cx="1839569" cy="621350"/>
          </a:xfrm>
          <a:prstGeom prst="rect">
            <a:avLst/>
          </a:prstGeom>
          <a:noFill/>
          <a:ln>
            <a:noFill/>
          </a:ln>
        </p:spPr>
      </p:pic>
      <p:pic>
        <p:nvPicPr>
          <p:cNvPr id="326" name="Google Shape;326;p20"/>
          <p:cNvPicPr preferRelativeResize="0"/>
          <p:nvPr/>
        </p:nvPicPr>
        <p:blipFill>
          <a:blip r:embed="rId8">
            <a:alphaModFix/>
          </a:blip>
          <a:stretch>
            <a:fillRect/>
          </a:stretch>
        </p:blipFill>
        <p:spPr>
          <a:xfrm>
            <a:off x="5613186" y="3484375"/>
            <a:ext cx="845725" cy="845750"/>
          </a:xfrm>
          <a:prstGeom prst="rect">
            <a:avLst/>
          </a:prstGeom>
          <a:noFill/>
          <a:ln>
            <a:noFill/>
          </a:ln>
        </p:spPr>
      </p:pic>
      <p:pic>
        <p:nvPicPr>
          <p:cNvPr id="327" name="Google Shape;327;p20"/>
          <p:cNvPicPr preferRelativeResize="0"/>
          <p:nvPr/>
        </p:nvPicPr>
        <p:blipFill>
          <a:blip r:embed="rId9">
            <a:alphaModFix/>
          </a:blip>
          <a:stretch>
            <a:fillRect/>
          </a:stretch>
        </p:blipFill>
        <p:spPr>
          <a:xfrm>
            <a:off x="3619796" y="3484375"/>
            <a:ext cx="1618963" cy="999300"/>
          </a:xfrm>
          <a:prstGeom prst="rect">
            <a:avLst/>
          </a:prstGeom>
          <a:noFill/>
          <a:ln>
            <a:noFill/>
          </a:ln>
        </p:spPr>
      </p:pic>
      <p:pic>
        <p:nvPicPr>
          <p:cNvPr id="328" name="Google Shape;328;p20"/>
          <p:cNvPicPr preferRelativeResize="0"/>
          <p:nvPr/>
        </p:nvPicPr>
        <p:blipFill>
          <a:blip r:embed="rId10">
            <a:alphaModFix/>
          </a:blip>
          <a:stretch>
            <a:fillRect/>
          </a:stretch>
        </p:blipFill>
        <p:spPr>
          <a:xfrm>
            <a:off x="6833340" y="3121673"/>
            <a:ext cx="1431360" cy="439475"/>
          </a:xfrm>
          <a:prstGeom prst="rect">
            <a:avLst/>
          </a:prstGeom>
          <a:noFill/>
          <a:ln>
            <a:noFill/>
          </a:ln>
        </p:spPr>
      </p:pic>
      <p:pic>
        <p:nvPicPr>
          <p:cNvPr id="329" name="Google Shape;329;p20"/>
          <p:cNvPicPr preferRelativeResize="0"/>
          <p:nvPr/>
        </p:nvPicPr>
        <p:blipFill>
          <a:blip r:embed="rId11">
            <a:alphaModFix/>
          </a:blip>
          <a:stretch>
            <a:fillRect/>
          </a:stretch>
        </p:blipFill>
        <p:spPr>
          <a:xfrm>
            <a:off x="4015195" y="1597876"/>
            <a:ext cx="556800" cy="780275"/>
          </a:xfrm>
          <a:prstGeom prst="rect">
            <a:avLst/>
          </a:prstGeom>
          <a:noFill/>
          <a:ln>
            <a:noFill/>
          </a:ln>
        </p:spPr>
      </p:pic>
      <p:pic>
        <p:nvPicPr>
          <p:cNvPr id="330" name="Google Shape;330;p20"/>
          <p:cNvPicPr preferRelativeResize="0"/>
          <p:nvPr/>
        </p:nvPicPr>
        <p:blipFill>
          <a:blip r:embed="rId12">
            <a:alphaModFix/>
          </a:blip>
          <a:stretch>
            <a:fillRect/>
          </a:stretch>
        </p:blipFill>
        <p:spPr>
          <a:xfrm>
            <a:off x="2861325" y="1194200"/>
            <a:ext cx="672245" cy="780275"/>
          </a:xfrm>
          <a:prstGeom prst="rect">
            <a:avLst/>
          </a:prstGeom>
          <a:noFill/>
          <a:ln>
            <a:noFill/>
          </a:ln>
        </p:spPr>
      </p:pic>
      <p:pic>
        <p:nvPicPr>
          <p:cNvPr id="331" name="Google Shape;331;p20"/>
          <p:cNvPicPr preferRelativeResize="0"/>
          <p:nvPr/>
        </p:nvPicPr>
        <p:blipFill>
          <a:blip r:embed="rId13">
            <a:alphaModFix/>
          </a:blip>
          <a:stretch>
            <a:fillRect/>
          </a:stretch>
        </p:blipFill>
        <p:spPr>
          <a:xfrm>
            <a:off x="5129503" y="1194200"/>
            <a:ext cx="618875" cy="621350"/>
          </a:xfrm>
          <a:prstGeom prst="rect">
            <a:avLst/>
          </a:prstGeom>
          <a:noFill/>
          <a:ln>
            <a:noFill/>
          </a:ln>
        </p:spPr>
      </p:pic>
      <p:pic>
        <p:nvPicPr>
          <p:cNvPr id="332" name="Google Shape;332;p20"/>
          <p:cNvPicPr preferRelativeResize="0"/>
          <p:nvPr/>
        </p:nvPicPr>
        <p:blipFill>
          <a:blip r:embed="rId14">
            <a:alphaModFix/>
          </a:blip>
          <a:stretch>
            <a:fillRect/>
          </a:stretch>
        </p:blipFill>
        <p:spPr>
          <a:xfrm>
            <a:off x="6487387" y="3619038"/>
            <a:ext cx="1568450" cy="845750"/>
          </a:xfrm>
          <a:prstGeom prst="rect">
            <a:avLst/>
          </a:prstGeom>
          <a:noFill/>
          <a:ln>
            <a:noFill/>
          </a:ln>
        </p:spPr>
      </p:pic>
      <p:pic>
        <p:nvPicPr>
          <p:cNvPr id="333" name="Google Shape;333;p20"/>
          <p:cNvPicPr preferRelativeResize="0"/>
          <p:nvPr/>
        </p:nvPicPr>
        <p:blipFill>
          <a:blip r:embed="rId15">
            <a:alphaModFix/>
          </a:blip>
          <a:stretch>
            <a:fillRect/>
          </a:stretch>
        </p:blipFill>
        <p:spPr>
          <a:xfrm>
            <a:off x="670925" y="2686403"/>
            <a:ext cx="1431351" cy="678696"/>
          </a:xfrm>
          <a:prstGeom prst="rect">
            <a:avLst/>
          </a:prstGeom>
          <a:noFill/>
          <a:ln>
            <a:noFill/>
          </a:ln>
        </p:spPr>
      </p:pic>
      <p:pic>
        <p:nvPicPr>
          <p:cNvPr id="334" name="Google Shape;334;p20"/>
          <p:cNvPicPr preferRelativeResize="0"/>
          <p:nvPr/>
        </p:nvPicPr>
        <p:blipFill>
          <a:blip r:embed="rId16">
            <a:alphaModFix/>
          </a:blip>
          <a:stretch>
            <a:fillRect/>
          </a:stretch>
        </p:blipFill>
        <p:spPr>
          <a:xfrm>
            <a:off x="2626500" y="3484375"/>
            <a:ext cx="618876" cy="618874"/>
          </a:xfrm>
          <a:prstGeom prst="rect">
            <a:avLst/>
          </a:prstGeom>
          <a:noFill/>
          <a:ln>
            <a:noFill/>
          </a:ln>
        </p:spPr>
      </p:pic>
      <p:pic>
        <p:nvPicPr>
          <p:cNvPr id="335" name="Google Shape;335;p20"/>
          <p:cNvPicPr preferRelativeResize="0"/>
          <p:nvPr/>
        </p:nvPicPr>
        <p:blipFill>
          <a:blip r:embed="rId17">
            <a:alphaModFix/>
          </a:blip>
          <a:stretch>
            <a:fillRect/>
          </a:stretch>
        </p:blipFill>
        <p:spPr>
          <a:xfrm>
            <a:off x="6728817" y="2167012"/>
            <a:ext cx="982363" cy="555150"/>
          </a:xfrm>
          <a:prstGeom prst="rect">
            <a:avLst/>
          </a:prstGeom>
          <a:noFill/>
          <a:ln>
            <a:noFill/>
          </a:ln>
        </p:spPr>
      </p:pic>
      <p:pic>
        <p:nvPicPr>
          <p:cNvPr id="336" name="Google Shape;336;p20"/>
          <p:cNvPicPr preferRelativeResize="0"/>
          <p:nvPr/>
        </p:nvPicPr>
        <p:blipFill>
          <a:blip r:embed="rId18">
            <a:alphaModFix/>
          </a:blip>
          <a:stretch>
            <a:fillRect/>
          </a:stretch>
        </p:blipFill>
        <p:spPr>
          <a:xfrm>
            <a:off x="1232775" y="4330126"/>
            <a:ext cx="1308893" cy="439476"/>
          </a:xfrm>
          <a:prstGeom prst="rect">
            <a:avLst/>
          </a:prstGeom>
          <a:noFill/>
          <a:ln>
            <a:noFill/>
          </a:ln>
        </p:spPr>
      </p:pic>
      <p:pic>
        <p:nvPicPr>
          <p:cNvPr id="337" name="Google Shape;337;p20"/>
          <p:cNvPicPr preferRelativeResize="0"/>
          <p:nvPr/>
        </p:nvPicPr>
        <p:blipFill>
          <a:blip r:embed="rId19">
            <a:alphaModFix/>
          </a:blip>
          <a:stretch>
            <a:fillRect/>
          </a:stretch>
        </p:blipFill>
        <p:spPr>
          <a:xfrm>
            <a:off x="3003550" y="4422114"/>
            <a:ext cx="1568449" cy="438937"/>
          </a:xfrm>
          <a:prstGeom prst="rect">
            <a:avLst/>
          </a:prstGeom>
          <a:noFill/>
          <a:ln>
            <a:noFill/>
          </a:ln>
        </p:spPr>
      </p:pic>
      <p:pic>
        <p:nvPicPr>
          <p:cNvPr id="338" name="Google Shape;338;p20"/>
          <p:cNvPicPr preferRelativeResize="0"/>
          <p:nvPr/>
        </p:nvPicPr>
        <p:blipFill>
          <a:blip r:embed="rId20">
            <a:alphaModFix/>
          </a:blip>
          <a:stretch>
            <a:fillRect/>
          </a:stretch>
        </p:blipFill>
        <p:spPr>
          <a:xfrm>
            <a:off x="4812688" y="2722176"/>
            <a:ext cx="1618950" cy="569638"/>
          </a:xfrm>
          <a:prstGeom prst="rect">
            <a:avLst/>
          </a:prstGeom>
          <a:noFill/>
          <a:ln>
            <a:noFill/>
          </a:ln>
        </p:spPr>
      </p:pic>
      <p:pic>
        <p:nvPicPr>
          <p:cNvPr id="339" name="Google Shape;339;p20"/>
          <p:cNvPicPr preferRelativeResize="0"/>
          <p:nvPr/>
        </p:nvPicPr>
        <p:blipFill>
          <a:blip r:embed="rId21">
            <a:alphaModFix/>
          </a:blip>
          <a:stretch>
            <a:fillRect/>
          </a:stretch>
        </p:blipFill>
        <p:spPr>
          <a:xfrm>
            <a:off x="4688400" y="4416137"/>
            <a:ext cx="1501075" cy="452530"/>
          </a:xfrm>
          <a:prstGeom prst="rect">
            <a:avLst/>
          </a:prstGeom>
          <a:noFill/>
          <a:ln>
            <a:noFill/>
          </a:ln>
        </p:spPr>
      </p:pic>
      <p:pic>
        <p:nvPicPr>
          <p:cNvPr id="340" name="Google Shape;340;p20"/>
          <p:cNvPicPr preferRelativeResize="0"/>
          <p:nvPr/>
        </p:nvPicPr>
        <p:blipFill>
          <a:blip r:embed="rId22">
            <a:alphaModFix/>
          </a:blip>
          <a:stretch>
            <a:fillRect/>
          </a:stretch>
        </p:blipFill>
        <p:spPr>
          <a:xfrm>
            <a:off x="7918926" y="2078475"/>
            <a:ext cx="781256" cy="780275"/>
          </a:xfrm>
          <a:prstGeom prst="rect">
            <a:avLst/>
          </a:prstGeom>
          <a:noFill/>
          <a:ln>
            <a:noFill/>
          </a:ln>
        </p:spPr>
      </p:pic>
      <p:pic>
        <p:nvPicPr>
          <p:cNvPr id="341" name="Google Shape;341;p20"/>
          <p:cNvPicPr preferRelativeResize="0"/>
          <p:nvPr/>
        </p:nvPicPr>
        <p:blipFill>
          <a:blip r:embed="rId23">
            <a:alphaModFix/>
          </a:blip>
          <a:stretch>
            <a:fillRect/>
          </a:stretch>
        </p:blipFill>
        <p:spPr>
          <a:xfrm>
            <a:off x="6126468" y="4522694"/>
            <a:ext cx="1431350" cy="3588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Languages &amp; Resources Continued</a:t>
            </a:r>
            <a:endParaRPr/>
          </a:p>
        </p:txBody>
      </p:sp>
      <p:sp>
        <p:nvSpPr>
          <p:cNvPr id="347" name="Google Shape;347;p21"/>
          <p:cNvSpPr txBox="1"/>
          <p:nvPr>
            <p:ph idx="1" type="body"/>
          </p:nvPr>
        </p:nvSpPr>
        <p:spPr>
          <a:xfrm>
            <a:off x="629200" y="1970075"/>
            <a:ext cx="7030500" cy="24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Central </a:t>
            </a:r>
            <a:r>
              <a:rPr b="1" lang="en"/>
              <a:t>Server</a:t>
            </a:r>
            <a:endParaRPr b="1"/>
          </a:p>
          <a:p>
            <a:pPr indent="-311150" lvl="0" marL="457200" rtl="0" algn="l">
              <a:spcBef>
                <a:spcPts val="1600"/>
              </a:spcBef>
              <a:spcAft>
                <a:spcPts val="0"/>
              </a:spcAft>
              <a:buSzPts val="1300"/>
              <a:buChar char="●"/>
            </a:pPr>
            <a:r>
              <a:rPr b="1" lang="en"/>
              <a:t>NodeJS</a:t>
            </a:r>
            <a:endParaRPr b="1"/>
          </a:p>
          <a:p>
            <a:pPr indent="-311150" lvl="0" marL="457200" rtl="0" algn="l">
              <a:spcBef>
                <a:spcPts val="0"/>
              </a:spcBef>
              <a:spcAft>
                <a:spcPts val="0"/>
              </a:spcAft>
              <a:buSzPts val="1300"/>
              <a:buChar char="●"/>
            </a:pPr>
            <a:r>
              <a:rPr b="1" lang="en"/>
              <a:t>ExpressJS</a:t>
            </a:r>
            <a:endParaRPr b="1"/>
          </a:p>
          <a:p>
            <a:pPr indent="-311150" lvl="0" marL="457200" rtl="0" algn="l">
              <a:spcBef>
                <a:spcPts val="0"/>
              </a:spcBef>
              <a:spcAft>
                <a:spcPts val="0"/>
              </a:spcAft>
              <a:buSzPts val="1300"/>
              <a:buChar char="●"/>
            </a:pPr>
            <a:r>
              <a:rPr b="1" lang="en"/>
              <a:t>OpenAPI 2/Swagger</a:t>
            </a:r>
            <a:endParaRPr b="1"/>
          </a:p>
          <a:p>
            <a:pPr indent="-311150" lvl="0" marL="457200" rtl="0" algn="l">
              <a:spcBef>
                <a:spcPts val="0"/>
              </a:spcBef>
              <a:spcAft>
                <a:spcPts val="0"/>
              </a:spcAft>
              <a:buSzPts val="1300"/>
              <a:buChar char="●"/>
            </a:pPr>
            <a:r>
              <a:rPr b="1" lang="en"/>
              <a:t>jQuery</a:t>
            </a:r>
            <a:endParaRPr b="1"/>
          </a:p>
          <a:p>
            <a:pPr indent="-311150" lvl="0" marL="457200" rtl="0" algn="l">
              <a:spcBef>
                <a:spcPts val="0"/>
              </a:spcBef>
              <a:spcAft>
                <a:spcPts val="0"/>
              </a:spcAft>
              <a:buSzPts val="1300"/>
              <a:buChar char="●"/>
            </a:pPr>
            <a:r>
              <a:rPr b="1" lang="en"/>
              <a:t>Bootstrap 4</a:t>
            </a:r>
            <a:endParaRPr b="1"/>
          </a:p>
          <a:p>
            <a:pPr indent="-311150" lvl="0" marL="457200" rtl="0" algn="l">
              <a:spcBef>
                <a:spcPts val="0"/>
              </a:spcBef>
              <a:spcAft>
                <a:spcPts val="0"/>
              </a:spcAft>
              <a:buSzPts val="1300"/>
              <a:buChar char="●"/>
            </a:pPr>
            <a:r>
              <a:rPr b="1" lang="en"/>
              <a:t>PostgreSQL 10+</a:t>
            </a:r>
            <a:endParaRPr b="1"/>
          </a:p>
          <a:p>
            <a:pPr indent="-311150" lvl="0" marL="457200" rtl="0" algn="l">
              <a:spcBef>
                <a:spcPts val="0"/>
              </a:spcBef>
              <a:spcAft>
                <a:spcPts val="0"/>
              </a:spcAft>
              <a:buSzPts val="1300"/>
              <a:buChar char="●"/>
            </a:pPr>
            <a:r>
              <a:rPr b="1" lang="en"/>
              <a:t>Plpgsql &amp; SQL</a:t>
            </a:r>
            <a:endParaRPr b="1"/>
          </a:p>
          <a:p>
            <a:pPr indent="-311150" lvl="0" marL="457200" rtl="0" algn="l">
              <a:spcBef>
                <a:spcPts val="0"/>
              </a:spcBef>
              <a:spcAft>
                <a:spcPts val="0"/>
              </a:spcAft>
              <a:buSzPts val="1300"/>
              <a:buChar char="●"/>
            </a:pPr>
            <a:r>
              <a:rPr b="1" lang="en"/>
              <a:t>Mocha &amp; Chai</a:t>
            </a:r>
            <a:endParaRPr b="1"/>
          </a:p>
          <a:p>
            <a:pPr indent="-311150" lvl="0" marL="457200" rtl="0" algn="l">
              <a:spcBef>
                <a:spcPts val="0"/>
              </a:spcBef>
              <a:spcAft>
                <a:spcPts val="0"/>
              </a:spcAft>
              <a:buSzPts val="1300"/>
              <a:buChar char="●"/>
            </a:pPr>
            <a:r>
              <a:rPr b="1" lang="en"/>
              <a:t>Selenium</a:t>
            </a:r>
            <a:endParaRPr b="1"/>
          </a:p>
        </p:txBody>
      </p:sp>
      <p:sp>
        <p:nvSpPr>
          <p:cNvPr id="348" name="Google Shape;348;p21"/>
          <p:cNvSpPr txBox="1"/>
          <p:nvPr>
            <p:ph idx="1" type="body"/>
          </p:nvPr>
        </p:nvSpPr>
        <p:spPr>
          <a:xfrm>
            <a:off x="2621225" y="1990050"/>
            <a:ext cx="22353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Listener Node</a:t>
            </a:r>
            <a:endParaRPr b="1"/>
          </a:p>
          <a:p>
            <a:pPr indent="-311150" lvl="0" marL="457200" rtl="0" algn="l">
              <a:spcBef>
                <a:spcPts val="1600"/>
              </a:spcBef>
              <a:spcAft>
                <a:spcPts val="0"/>
              </a:spcAft>
              <a:buSzPts val="1300"/>
              <a:buChar char="●"/>
            </a:pPr>
            <a:r>
              <a:rPr b="1" lang="en"/>
              <a:t>Python</a:t>
            </a:r>
            <a:endParaRPr b="1"/>
          </a:p>
          <a:p>
            <a:pPr indent="-311150" lvl="0" marL="457200" rtl="0" algn="l">
              <a:spcBef>
                <a:spcPts val="0"/>
              </a:spcBef>
              <a:spcAft>
                <a:spcPts val="0"/>
              </a:spcAft>
              <a:buSzPts val="1300"/>
              <a:buChar char="●"/>
            </a:pPr>
            <a:r>
              <a:rPr b="1" lang="en"/>
              <a:t>Pcapy, Scapy, dpkt</a:t>
            </a:r>
            <a:endParaRPr b="1"/>
          </a:p>
          <a:p>
            <a:pPr indent="-311150" lvl="0" marL="457200" rtl="0" algn="l">
              <a:spcBef>
                <a:spcPts val="0"/>
              </a:spcBef>
              <a:spcAft>
                <a:spcPts val="0"/>
              </a:spcAft>
              <a:buSzPts val="1300"/>
              <a:buChar char="●"/>
            </a:pPr>
            <a:r>
              <a:rPr b="1" lang="en"/>
              <a:t>requests</a:t>
            </a:r>
            <a:endParaRPr b="1"/>
          </a:p>
          <a:p>
            <a:pPr indent="-311150" lvl="0" marL="457200" rtl="0" algn="l">
              <a:spcBef>
                <a:spcPts val="0"/>
              </a:spcBef>
              <a:spcAft>
                <a:spcPts val="0"/>
              </a:spcAft>
              <a:buSzPts val="1300"/>
              <a:buChar char="●"/>
            </a:pPr>
            <a:r>
              <a:rPr b="1" lang="en"/>
              <a:t>SQLite3</a:t>
            </a:r>
            <a:endParaRPr b="1"/>
          </a:p>
          <a:p>
            <a:pPr indent="-311150" lvl="0" marL="457200" rtl="0" algn="l">
              <a:spcBef>
                <a:spcPts val="0"/>
              </a:spcBef>
              <a:spcAft>
                <a:spcPts val="0"/>
              </a:spcAft>
              <a:buSzPts val="1300"/>
              <a:buChar char="●"/>
            </a:pPr>
            <a:r>
              <a:rPr b="1" lang="en"/>
              <a:t>Unittest</a:t>
            </a:r>
            <a:endParaRPr b="1"/>
          </a:p>
          <a:p>
            <a:pPr indent="-311150" lvl="0" marL="457200" rtl="0" algn="l">
              <a:spcBef>
                <a:spcPts val="0"/>
              </a:spcBef>
              <a:spcAft>
                <a:spcPts val="0"/>
              </a:spcAft>
              <a:buSzPts val="1300"/>
              <a:buChar char="●"/>
            </a:pPr>
            <a:r>
              <a:rPr b="1" lang="en"/>
              <a:t>Bottle</a:t>
            </a:r>
            <a:endParaRPr b="1"/>
          </a:p>
          <a:p>
            <a:pPr indent="-311150" lvl="0" marL="457200" rtl="0" algn="l">
              <a:spcBef>
                <a:spcPts val="0"/>
              </a:spcBef>
              <a:spcAft>
                <a:spcPts val="0"/>
              </a:spcAft>
              <a:buSzPts val="1300"/>
              <a:buChar char="●"/>
            </a:pPr>
            <a:r>
              <a:rPr b="1" lang="en"/>
              <a:t>Eventlet</a:t>
            </a:r>
            <a:endParaRPr b="1"/>
          </a:p>
          <a:p>
            <a:pPr indent="0" lvl="0" marL="457200" rtl="0" algn="l">
              <a:spcBef>
                <a:spcPts val="1600"/>
              </a:spcBef>
              <a:spcAft>
                <a:spcPts val="1600"/>
              </a:spcAft>
              <a:buNone/>
            </a:pPr>
            <a:r>
              <a:t/>
            </a:r>
            <a:endParaRPr b="1"/>
          </a:p>
        </p:txBody>
      </p:sp>
      <p:sp>
        <p:nvSpPr>
          <p:cNvPr id="349" name="Google Shape;349;p21"/>
          <p:cNvSpPr txBox="1"/>
          <p:nvPr>
            <p:ph idx="1" type="body"/>
          </p:nvPr>
        </p:nvSpPr>
        <p:spPr>
          <a:xfrm>
            <a:off x="6779625" y="1942775"/>
            <a:ext cx="22353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Operations</a:t>
            </a:r>
            <a:endParaRPr b="1"/>
          </a:p>
          <a:p>
            <a:pPr indent="-311150" lvl="0" marL="457200" rtl="0" algn="l">
              <a:spcBef>
                <a:spcPts val="1600"/>
              </a:spcBef>
              <a:spcAft>
                <a:spcPts val="0"/>
              </a:spcAft>
              <a:buSzPts val="1300"/>
              <a:buChar char="●"/>
            </a:pPr>
            <a:r>
              <a:rPr b="1" lang="en"/>
              <a:t>RamNode</a:t>
            </a:r>
            <a:endParaRPr b="1"/>
          </a:p>
          <a:p>
            <a:pPr indent="-311150" lvl="0" marL="457200" rtl="0" algn="l">
              <a:spcBef>
                <a:spcPts val="0"/>
              </a:spcBef>
              <a:spcAft>
                <a:spcPts val="0"/>
              </a:spcAft>
              <a:buSzPts val="1300"/>
              <a:buChar char="●"/>
            </a:pPr>
            <a:r>
              <a:rPr b="1" lang="en"/>
              <a:t>Nginx</a:t>
            </a:r>
            <a:endParaRPr b="1"/>
          </a:p>
          <a:p>
            <a:pPr indent="-311150" lvl="0" marL="457200" rtl="0" algn="l">
              <a:spcBef>
                <a:spcPts val="0"/>
              </a:spcBef>
              <a:spcAft>
                <a:spcPts val="0"/>
              </a:spcAft>
              <a:buSzPts val="1300"/>
              <a:buChar char="●"/>
            </a:pPr>
            <a:r>
              <a:rPr b="1" lang="en"/>
              <a:t>Pm2</a:t>
            </a:r>
            <a:endParaRPr b="1"/>
          </a:p>
          <a:p>
            <a:pPr indent="-311150" lvl="0" marL="457200" rtl="0" algn="l">
              <a:spcBef>
                <a:spcPts val="0"/>
              </a:spcBef>
              <a:spcAft>
                <a:spcPts val="0"/>
              </a:spcAft>
              <a:buSzPts val="1300"/>
              <a:buChar char="●"/>
            </a:pPr>
            <a:r>
              <a:rPr b="1" lang="en"/>
              <a:t>Munin (Monitoring)</a:t>
            </a:r>
            <a:endParaRPr b="1"/>
          </a:p>
        </p:txBody>
      </p:sp>
      <p:sp>
        <p:nvSpPr>
          <p:cNvPr id="350" name="Google Shape;350;p21"/>
          <p:cNvSpPr txBox="1"/>
          <p:nvPr>
            <p:ph idx="1" type="body"/>
          </p:nvPr>
        </p:nvSpPr>
        <p:spPr>
          <a:xfrm>
            <a:off x="4613325" y="1942775"/>
            <a:ext cx="22353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Android App</a:t>
            </a:r>
            <a:endParaRPr b="1"/>
          </a:p>
          <a:p>
            <a:pPr indent="-311150" lvl="0" marL="457200" rtl="0" algn="l">
              <a:spcBef>
                <a:spcPts val="1600"/>
              </a:spcBef>
              <a:spcAft>
                <a:spcPts val="0"/>
              </a:spcAft>
              <a:buSzPts val="1300"/>
              <a:buChar char="●"/>
            </a:pPr>
            <a:r>
              <a:rPr b="1" lang="en"/>
              <a:t>Android Studio</a:t>
            </a:r>
            <a:endParaRPr b="1"/>
          </a:p>
          <a:p>
            <a:pPr indent="-311150" lvl="0" marL="457200" rtl="0" algn="l">
              <a:spcBef>
                <a:spcPts val="0"/>
              </a:spcBef>
              <a:spcAft>
                <a:spcPts val="0"/>
              </a:spcAft>
              <a:buSzPts val="1300"/>
              <a:buChar char="●"/>
            </a:pPr>
            <a:r>
              <a:rPr b="1" lang="en"/>
              <a:t>Swagger Client</a:t>
            </a:r>
            <a:endParaRPr b="1"/>
          </a:p>
          <a:p>
            <a:pPr indent="-311150" lvl="0" marL="457200" rtl="0" algn="l">
              <a:spcBef>
                <a:spcPts val="0"/>
              </a:spcBef>
              <a:spcAft>
                <a:spcPts val="0"/>
              </a:spcAft>
              <a:buSzPts val="1300"/>
              <a:buChar char="●"/>
            </a:pPr>
            <a:r>
              <a:rPr b="1" lang="en"/>
              <a:t>Java for Classes</a:t>
            </a:r>
            <a:endParaRPr b="1"/>
          </a:p>
          <a:p>
            <a:pPr indent="-311150" lvl="0" marL="457200" rtl="0" algn="l">
              <a:spcBef>
                <a:spcPts val="0"/>
              </a:spcBef>
              <a:spcAft>
                <a:spcPts val="0"/>
              </a:spcAft>
              <a:buSzPts val="1300"/>
              <a:buChar char="●"/>
            </a:pPr>
            <a:r>
              <a:rPr b="1" lang="en"/>
              <a:t>XML for Layouts</a:t>
            </a:r>
            <a:endParaRPr b="1"/>
          </a:p>
          <a:p>
            <a:pPr indent="-311150" lvl="0" marL="457200" rtl="0" algn="l">
              <a:spcBef>
                <a:spcPts val="0"/>
              </a:spcBef>
              <a:spcAft>
                <a:spcPts val="0"/>
              </a:spcAft>
              <a:buSzPts val="1300"/>
              <a:buChar char="●"/>
            </a:pPr>
            <a:r>
              <a:rPr b="1" lang="en"/>
              <a:t>Material.io</a:t>
            </a:r>
            <a:endParaRPr b="1"/>
          </a:p>
          <a:p>
            <a:pPr indent="-311150" lvl="0" marL="457200" rtl="0" algn="l">
              <a:spcBef>
                <a:spcPts val="0"/>
              </a:spcBef>
              <a:spcAft>
                <a:spcPts val="0"/>
              </a:spcAft>
              <a:buSzPts val="1300"/>
              <a:buChar char="●"/>
            </a:pPr>
            <a:r>
              <a:rPr b="1" lang="en"/>
              <a:t>Volley</a:t>
            </a:r>
            <a:endParaRPr b="1"/>
          </a:p>
          <a:p>
            <a:pPr indent="0" lvl="0" marL="457200" rtl="0" algn="l">
              <a:spcBef>
                <a:spcPts val="1600"/>
              </a:spcBef>
              <a:spcAft>
                <a:spcPts val="1600"/>
              </a:spcAft>
              <a:buNone/>
            </a:pPr>
            <a:r>
              <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